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5"/>
  </p:notesMasterIdLst>
  <p:handoutMasterIdLst>
    <p:handoutMasterId r:id="rId36"/>
  </p:handoutMasterIdLst>
  <p:sldIdLst>
    <p:sldId id="256" r:id="rId2"/>
    <p:sldId id="376" r:id="rId3"/>
    <p:sldId id="373" r:id="rId4"/>
    <p:sldId id="374" r:id="rId5"/>
    <p:sldId id="370" r:id="rId6"/>
    <p:sldId id="342" r:id="rId7"/>
    <p:sldId id="358" r:id="rId8"/>
    <p:sldId id="359" r:id="rId9"/>
    <p:sldId id="391" r:id="rId10"/>
    <p:sldId id="378" r:id="rId11"/>
    <p:sldId id="377" r:id="rId12"/>
    <p:sldId id="379" r:id="rId13"/>
    <p:sldId id="380" r:id="rId14"/>
    <p:sldId id="383" r:id="rId15"/>
    <p:sldId id="384" r:id="rId16"/>
    <p:sldId id="385" r:id="rId17"/>
    <p:sldId id="386" r:id="rId18"/>
    <p:sldId id="390" r:id="rId19"/>
    <p:sldId id="387" r:id="rId20"/>
    <p:sldId id="343" r:id="rId21"/>
    <p:sldId id="367" r:id="rId22"/>
    <p:sldId id="368" r:id="rId23"/>
    <p:sldId id="369" r:id="rId24"/>
    <p:sldId id="388" r:id="rId25"/>
    <p:sldId id="375" r:id="rId26"/>
    <p:sldId id="324" r:id="rId27"/>
    <p:sldId id="280" r:id="rId28"/>
    <p:sldId id="366" r:id="rId29"/>
    <p:sldId id="329" r:id="rId30"/>
    <p:sldId id="282" r:id="rId31"/>
    <p:sldId id="336" r:id="rId32"/>
    <p:sldId id="328" r:id="rId33"/>
    <p:sldId id="269" r:id="rId3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6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9" d="100"/>
          <a:sy n="79" d="100"/>
        </p:scale>
        <p:origin x="133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93A64D5-BB41-DC47-AF72-B23569F5D213}" type="datetimeFigureOut">
              <a:rPr lang="en-US" smtClean="0"/>
              <a:pPr/>
              <a:t>3/18/2015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CF082FF-6976-B940-B871-48A74C169234}" type="slidenum">
              <a:rPr lang="en-US" smtClean="0"/>
              <a:pPr/>
              <a:t>‹#›</a:t>
            </a:fld>
            <a:endParaRPr lang="en-US"/>
          </a:p>
        </p:txBody>
      </p:sp>
    </p:spTree>
    <p:extLst>
      <p:ext uri="{BB962C8B-B14F-4D97-AF65-F5344CB8AC3E}">
        <p14:creationId xmlns:p14="http://schemas.microsoft.com/office/powerpoint/2010/main" val="543080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1C4D90F-89D9-6247-9C21-008C6AA3FE87}" type="datetimeFigureOut">
              <a:rPr lang="en-US" smtClean="0"/>
              <a:pPr/>
              <a:t>3/18/2015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A08FB20-4982-054E-92C4-36D90CC5829D}" type="slidenum">
              <a:rPr lang="en-US" smtClean="0"/>
              <a:pPr/>
              <a:t>‹#›</a:t>
            </a:fld>
            <a:endParaRPr lang="en-US"/>
          </a:p>
        </p:txBody>
      </p:sp>
    </p:spTree>
    <p:extLst>
      <p:ext uri="{BB962C8B-B14F-4D97-AF65-F5344CB8AC3E}">
        <p14:creationId xmlns:p14="http://schemas.microsoft.com/office/powerpoint/2010/main" val="13493996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64930"/>
            <a:ext cx="4842933" cy="1001183"/>
          </a:xfrm>
          <a:effectLst>
            <a:outerShdw blurRad="127000" dist="38100" dir="2700000" algn="tl" rotWithShape="0">
              <a:srgbClr val="000000">
                <a:alpha val="43000"/>
              </a:srgbClr>
            </a:outerShdw>
          </a:effectLst>
        </p:spPr>
        <p:txBody>
          <a:bodyPr anchor="b">
            <a:normAutofit/>
          </a:bodyPr>
          <a:lstStyle>
            <a:lvl1pPr>
              <a:defRPr sz="28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167717"/>
            <a:ext cx="4842933" cy="759883"/>
          </a:xfrm>
          <a:effectLst>
            <a:outerShdw blurRad="127000" dist="38100" dir="2700000" algn="tl" rotWithShape="0">
              <a:srgbClr val="000000">
                <a:alpha val="43000"/>
              </a:srgbClr>
            </a:outerShdw>
          </a:effectLst>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logo.png"/>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240866" y="1343029"/>
            <a:ext cx="3217333" cy="78745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3" y="3090329"/>
            <a:ext cx="3160710" cy="1362075"/>
          </a:xfrm>
        </p:spPr>
        <p:txBody>
          <a:bodyPr anchor="t">
            <a:normAutofit/>
          </a:bodyPr>
          <a:lstStyle>
            <a:lvl1pPr algn="l">
              <a:defRPr sz="2800" b="0" cap="none">
                <a:solidFill>
                  <a:schemeClr val="accent2"/>
                </a:solidFill>
              </a:defRPr>
            </a:lvl1pPr>
          </a:lstStyle>
          <a:p>
            <a:r>
              <a:rPr lang="en-US" smtClean="0"/>
              <a:t>Click to edit Master title style</a:t>
            </a:r>
            <a:endParaRPr lang="en-US"/>
          </a:p>
        </p:txBody>
      </p:sp>
      <p:sp>
        <p:nvSpPr>
          <p:cNvPr id="5" name="Footer Placeholder 4"/>
          <p:cNvSpPr>
            <a:spLocks noGrp="1"/>
          </p:cNvSpPr>
          <p:nvPr>
            <p:ph type="ftr" sz="quarter" idx="11"/>
          </p:nvPr>
        </p:nvSpPr>
        <p:spPr/>
        <p:txBody>
          <a:bodyPr/>
          <a:lstStyle/>
          <a:p>
            <a:r>
              <a:rPr lang="en-US" smtClean="0"/>
              <a:t>Via Oncology // Overview // July 19, 2013</a:t>
            </a:r>
            <a:endParaRPr lang="en-US"/>
          </a:p>
        </p:txBody>
      </p:sp>
      <p:sp>
        <p:nvSpPr>
          <p:cNvPr id="6" name="Slide Number Placeholder 5"/>
          <p:cNvSpPr>
            <a:spLocks noGrp="1"/>
          </p:cNvSpPr>
          <p:nvPr>
            <p:ph type="sldNum" sz="quarter" idx="12"/>
          </p:nvPr>
        </p:nvSpPr>
        <p:spPr/>
        <p:txBody>
          <a:bodyPr/>
          <a:lstStyle/>
          <a:p>
            <a:fld id="{C93285BB-2981-3A42-AFB3-64AFBC84ADCA}" type="slidenum">
              <a:rPr lang="en-US" smtClean="0"/>
              <a:pPr/>
              <a:t>‹#›</a:t>
            </a:fld>
            <a:endParaRPr lang="en-US"/>
          </a:p>
        </p:txBody>
      </p:sp>
      <p:pic>
        <p:nvPicPr>
          <p:cNvPr id="7" name="Picture 6" descr="logo.png"/>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334003" y="1249892"/>
            <a:ext cx="3217333" cy="78745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xt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a:solidFill>
                  <a:srgbClr val="115697"/>
                </a:solidFill>
              </a:defRPr>
            </a:lvl1pPr>
            <a:lvl2pPr>
              <a:buFont typeface="Arial"/>
              <a:buChar char="•"/>
              <a:defRPr/>
            </a:lvl2pPr>
            <a:lvl3pPr>
              <a:buFont typeface="Lucida Grande"/>
              <a:buChar char="-"/>
              <a:defRPr/>
            </a:lvl3pPr>
            <a:lvl4pPr>
              <a:buFont typeface="Arial"/>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smtClean="0"/>
              <a:t>Via Oncology // Overview // July 19, 2013</a:t>
            </a:r>
            <a:endParaRPr lang="en-US"/>
          </a:p>
        </p:txBody>
      </p:sp>
      <p:sp>
        <p:nvSpPr>
          <p:cNvPr id="6" name="Slide Number Placeholder 5"/>
          <p:cNvSpPr>
            <a:spLocks noGrp="1"/>
          </p:cNvSpPr>
          <p:nvPr>
            <p:ph type="sldNum" sz="quarter" idx="12"/>
          </p:nvPr>
        </p:nvSpPr>
        <p:spPr/>
        <p:txBody>
          <a:bodyPr/>
          <a:lstStyle/>
          <a:p>
            <a:fld id="{C93285BB-2981-3A42-AFB3-64AFBC84ADC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ullets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Via Oncology // Overview // July 19, 2013</a:t>
            </a:r>
            <a:endParaRPr lang="en-US"/>
          </a:p>
        </p:txBody>
      </p:sp>
      <p:sp>
        <p:nvSpPr>
          <p:cNvPr id="6" name="Slide Number Placeholder 5"/>
          <p:cNvSpPr>
            <a:spLocks noGrp="1"/>
          </p:cNvSpPr>
          <p:nvPr>
            <p:ph type="sldNum" sz="quarter" idx="12"/>
          </p:nvPr>
        </p:nvSpPr>
        <p:spPr/>
        <p:txBody>
          <a:bodyPr/>
          <a:lstStyle/>
          <a:p>
            <a:fld id="{C93285BB-2981-3A42-AFB3-64AFBC84ADC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for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4"/>
          <p:cNvSpPr>
            <a:spLocks noGrp="1"/>
          </p:cNvSpPr>
          <p:nvPr>
            <p:ph type="ftr" sz="quarter" idx="11"/>
          </p:nvPr>
        </p:nvSpPr>
        <p:spPr/>
        <p:txBody>
          <a:bodyPr/>
          <a:lstStyle/>
          <a:p>
            <a:r>
              <a:rPr lang="en-US" smtClean="0"/>
              <a:t>Via Oncology // Overview // July 19, 2013</a:t>
            </a:r>
            <a:endParaRPr lang="en-US"/>
          </a:p>
        </p:txBody>
      </p:sp>
      <p:sp>
        <p:nvSpPr>
          <p:cNvPr id="6" name="Slide Number Placeholder 5"/>
          <p:cNvSpPr>
            <a:spLocks noGrp="1"/>
          </p:cNvSpPr>
          <p:nvPr>
            <p:ph type="sldNum" sz="quarter" idx="12"/>
          </p:nvPr>
        </p:nvSpPr>
        <p:spPr/>
        <p:txBody>
          <a:bodyPr/>
          <a:lstStyle/>
          <a:p>
            <a:fld id="{C93285BB-2981-3A42-AFB3-64AFBC84ADC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7" name="Picture 6" descr="template-bg-footer-02.png"/>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 y="6003925"/>
            <a:ext cx="9144001" cy="854075"/>
          </a:xfrm>
          <a:prstGeom prst="rect">
            <a:avLst/>
          </a:prstGeom>
        </p:spPr>
      </p:pic>
      <p:sp>
        <p:nvSpPr>
          <p:cNvPr id="2" name="Title Placeholder 1"/>
          <p:cNvSpPr>
            <a:spLocks noGrp="1"/>
          </p:cNvSpPr>
          <p:nvPr>
            <p:ph type="title"/>
          </p:nvPr>
        </p:nvSpPr>
        <p:spPr>
          <a:xfrm>
            <a:off x="457200" y="0"/>
            <a:ext cx="6764866"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5791200" y="6519333"/>
            <a:ext cx="2895600" cy="202142"/>
          </a:xfrm>
          <a:prstGeom prst="rect">
            <a:avLst/>
          </a:prstGeom>
        </p:spPr>
        <p:txBody>
          <a:bodyPr vert="horz" lIns="0" tIns="0" rIns="0" bIns="0" rtlCol="0" anchor="b"/>
          <a:lstStyle>
            <a:lvl1pPr algn="r">
              <a:defRPr sz="900">
                <a:solidFill>
                  <a:schemeClr val="tx1">
                    <a:tint val="75000"/>
                  </a:schemeClr>
                </a:solidFill>
              </a:defRPr>
            </a:lvl1pPr>
          </a:lstStyle>
          <a:p>
            <a:r>
              <a:rPr lang="en-US" smtClean="0"/>
              <a:t>Via Oncology // Overview // July 19, 2013</a:t>
            </a:r>
            <a:endParaRPr lang="en-US" dirty="0"/>
          </a:p>
        </p:txBody>
      </p:sp>
      <p:sp>
        <p:nvSpPr>
          <p:cNvPr id="6" name="Slide Number Placeholder 5"/>
          <p:cNvSpPr>
            <a:spLocks noGrp="1"/>
          </p:cNvSpPr>
          <p:nvPr>
            <p:ph type="sldNum" sz="quarter" idx="4"/>
          </p:nvPr>
        </p:nvSpPr>
        <p:spPr>
          <a:xfrm>
            <a:off x="177800" y="6356350"/>
            <a:ext cx="601133" cy="365125"/>
          </a:xfrm>
          <a:prstGeom prst="rect">
            <a:avLst/>
          </a:prstGeom>
        </p:spPr>
        <p:txBody>
          <a:bodyPr vert="horz" lIns="0" tIns="0" rIns="0" bIns="0" rtlCol="0" anchor="b"/>
          <a:lstStyle>
            <a:lvl1pPr algn="l">
              <a:defRPr sz="1600">
                <a:solidFill>
                  <a:schemeClr val="bg1"/>
                </a:solidFill>
              </a:defRPr>
            </a:lvl1pPr>
          </a:lstStyle>
          <a:p>
            <a:fld id="{C93285BB-2981-3A42-AFB3-64AFBC84ADCA}" type="slidenum">
              <a:rPr lang="en-US" smtClean="0"/>
              <a:pPr/>
              <a:t>‹#›</a:t>
            </a:fld>
            <a:endParaRPr lang="en-US"/>
          </a:p>
        </p:txBody>
      </p:sp>
      <p:pic>
        <p:nvPicPr>
          <p:cNvPr id="8" name="Picture 7" descr="logo.png"/>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7230532" y="216729"/>
            <a:ext cx="1701800" cy="41652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50" r:id="rId4"/>
    <p:sldLayoutId id="2147483661" r:id="rId5"/>
  </p:sldLayoutIdLst>
  <p:hf hdr="0" ftr="0" dt="0"/>
  <p:txStyles>
    <p:titleStyle>
      <a:lvl1pPr algn="l" defTabSz="457200" rtl="0" eaLnBrk="1" latinLnBrk="0" hangingPunct="1">
        <a:spcBef>
          <a:spcPct val="0"/>
        </a:spcBef>
        <a:buNone/>
        <a:defRPr sz="2400"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accent1"/>
        </a:buClr>
        <a:buFont typeface="Arial"/>
        <a:buChar char="•"/>
        <a:defRPr sz="21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15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ClrTx/>
        <a:buFont typeface="Arial"/>
        <a:buChar char="»"/>
        <a:defRPr sz="900" kern="1200">
          <a:solidFill>
            <a:schemeClr val="tx1">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11110"/>
            <a:ext cx="4842933" cy="1001183"/>
          </a:xfrm>
        </p:spPr>
        <p:txBody>
          <a:bodyPr/>
          <a:lstStyle/>
          <a:p>
            <a:r>
              <a:rPr lang="en-US" dirty="0" smtClean="0">
                <a:effectLst>
                  <a:outerShdw blurRad="50800" dist="38100" dir="2700000" algn="tl" rotWithShape="0">
                    <a:prstClr val="black">
                      <a:alpha val="40000"/>
                    </a:prstClr>
                  </a:outerShdw>
                </a:effectLst>
              </a:rPr>
              <a:t>Via Overview</a:t>
            </a:r>
            <a:endParaRPr lang="en-US" dirty="0">
              <a:effectLst>
                <a:outerShdw blurRad="50800" dist="38100" dir="2700000" algn="tl" rotWithShape="0">
                  <a:prstClr val="black">
                    <a:alpha val="40000"/>
                  </a:prstClr>
                </a:outerShdw>
              </a:effectLst>
            </a:endParaRPr>
          </a:p>
        </p:txBody>
      </p:sp>
      <p:sp>
        <p:nvSpPr>
          <p:cNvPr id="3" name="Subtitle 2"/>
          <p:cNvSpPr>
            <a:spLocks noGrp="1"/>
          </p:cNvSpPr>
          <p:nvPr>
            <p:ph type="subTitle" idx="1"/>
          </p:nvPr>
        </p:nvSpPr>
        <p:spPr>
          <a:xfrm>
            <a:off x="685800" y="4389381"/>
            <a:ext cx="5471160" cy="759883"/>
          </a:xfrm>
        </p:spPr>
        <p:txBody>
          <a:bodyPr>
            <a:normAutofit/>
          </a:bodyPr>
          <a:lstStyle/>
          <a:p>
            <a:r>
              <a:rPr lang="en-US" dirty="0" smtClean="0">
                <a:effectLst>
                  <a:outerShdw blurRad="50800" dist="38100" dir="2700000" algn="tl" rotWithShape="0">
                    <a:prstClr val="black">
                      <a:alpha val="40000"/>
                    </a:prstClr>
                  </a:outerShdw>
                </a:effectLst>
              </a:rPr>
              <a:t>March 18, 2015</a:t>
            </a:r>
          </a:p>
          <a:p>
            <a:r>
              <a:rPr lang="en-US" dirty="0" smtClean="0">
                <a:effectLst>
                  <a:outerShdw blurRad="50800" dist="38100" dir="2700000" algn="tl" rotWithShape="0">
                    <a:prstClr val="black">
                      <a:alpha val="40000"/>
                    </a:prstClr>
                  </a:outerShdw>
                </a:effectLst>
              </a:rPr>
              <a:t>Connecticut Oncology Society</a:t>
            </a:r>
            <a:endParaRPr lang="en-US" dirty="0">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1171" y="3090329"/>
            <a:ext cx="4073542" cy="1362075"/>
          </a:xfrm>
        </p:spPr>
        <p:txBody>
          <a:bodyPr/>
          <a:lstStyle/>
          <a:p>
            <a:r>
              <a:rPr lang="en-US" dirty="0" smtClean="0"/>
              <a:t>Support for CMMI OCM and other P4P initiatives</a:t>
            </a:r>
            <a:endParaRPr lang="en-US" dirty="0"/>
          </a:p>
        </p:txBody>
      </p:sp>
      <p:sp>
        <p:nvSpPr>
          <p:cNvPr id="3" name="Slide Number Placeholder 2"/>
          <p:cNvSpPr>
            <a:spLocks noGrp="1"/>
          </p:cNvSpPr>
          <p:nvPr>
            <p:ph type="sldNum" sz="quarter" idx="12"/>
          </p:nvPr>
        </p:nvSpPr>
        <p:spPr/>
        <p:txBody>
          <a:bodyPr/>
          <a:lstStyle/>
          <a:p>
            <a:fld id="{C93285BB-2981-3A42-AFB3-64AFBC84ADCA}" type="slidenum">
              <a:rPr lang="en-US" smtClean="0"/>
              <a:pPr/>
              <a:t>10</a:t>
            </a:fld>
            <a:endParaRPr lang="en-US"/>
          </a:p>
        </p:txBody>
      </p:sp>
    </p:spTree>
    <p:extLst>
      <p:ext uri="{BB962C8B-B14F-4D97-AF65-F5344CB8AC3E}">
        <p14:creationId xmlns:p14="http://schemas.microsoft.com/office/powerpoint/2010/main" val="524026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CMMI OCM Background</a:t>
            </a:r>
            <a:endParaRPr lang="en-US" dirty="0"/>
          </a:p>
        </p:txBody>
      </p:sp>
      <p:sp>
        <p:nvSpPr>
          <p:cNvPr id="3" name="Content Placeholder 2"/>
          <p:cNvSpPr>
            <a:spLocks noGrp="1"/>
          </p:cNvSpPr>
          <p:nvPr>
            <p:ph idx="1"/>
          </p:nvPr>
        </p:nvSpPr>
        <p:spPr>
          <a:xfrm>
            <a:off x="457200" y="1143000"/>
            <a:ext cx="8229600" cy="5352068"/>
          </a:xfrm>
        </p:spPr>
        <p:txBody>
          <a:bodyPr>
            <a:normAutofit fontScale="92500" lnSpcReduction="10000"/>
          </a:bodyPr>
          <a:lstStyle/>
          <a:p>
            <a:r>
              <a:rPr lang="en-US" dirty="0"/>
              <a:t>CMS/CMMI announced a voluntary payment model program for oncology </a:t>
            </a:r>
            <a:r>
              <a:rPr lang="en-US" dirty="0" smtClean="0"/>
              <a:t>dubbed the “Oncology Care Model”</a:t>
            </a:r>
          </a:p>
          <a:p>
            <a:endParaRPr lang="en-US" dirty="0" smtClean="0"/>
          </a:p>
          <a:p>
            <a:pPr marL="342900" indent="-342900">
              <a:buFont typeface="Arial" panose="020B0604020202020204" pitchFamily="34" charset="0"/>
              <a:buChar char="•"/>
            </a:pPr>
            <a:r>
              <a:rPr lang="en-US" dirty="0" smtClean="0"/>
              <a:t>A </a:t>
            </a:r>
            <a:r>
              <a:rPr lang="en-US" dirty="0"/>
              <a:t>five year program that includes a </a:t>
            </a:r>
            <a:r>
              <a:rPr lang="en-US" dirty="0" smtClean="0"/>
              <a:t>PMPM care </a:t>
            </a:r>
            <a:r>
              <a:rPr lang="en-US" dirty="0"/>
              <a:t>management fee of $160 and the ability to achieve gain share if overall savings are greater than 4% of CMS’ target spending for total cost of care.  </a:t>
            </a:r>
            <a:endParaRPr lang="en-US" dirty="0" smtClean="0"/>
          </a:p>
          <a:p>
            <a:pPr marL="1085850" lvl="1" indent="-342900">
              <a:buFont typeface="Arial" panose="020B0604020202020204" pitchFamily="34" charset="0"/>
              <a:buChar char="•"/>
            </a:pPr>
            <a:r>
              <a:rPr lang="en-US" dirty="0" smtClean="0"/>
              <a:t>Practices </a:t>
            </a:r>
            <a:r>
              <a:rPr lang="en-US" dirty="0"/>
              <a:t>will have until year 3 to demonstrate gain share or they will be eliminated from the program for years 4 &amp; </a:t>
            </a:r>
            <a:r>
              <a:rPr lang="en-US" dirty="0" smtClean="0"/>
              <a:t>5.</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Practices </a:t>
            </a:r>
            <a:r>
              <a:rPr lang="en-US" dirty="0"/>
              <a:t>who wish to apply for the program must commit to numerous quality reporting metrics and patient facing materials.   </a:t>
            </a:r>
            <a:endParaRPr lang="en-US" dirty="0" smtClean="0"/>
          </a:p>
          <a:p>
            <a:pPr marL="1085850" lvl="1" indent="-342900">
              <a:buFont typeface="Arial" panose="020B0604020202020204" pitchFamily="34" charset="0"/>
              <a:buChar char="•"/>
            </a:pPr>
            <a:r>
              <a:rPr lang="en-US" dirty="0" smtClean="0"/>
              <a:t>It </a:t>
            </a:r>
            <a:r>
              <a:rPr lang="en-US" dirty="0"/>
              <a:t>is unclear if they will pare this </a:t>
            </a:r>
            <a:r>
              <a:rPr lang="en-US" dirty="0" smtClean="0"/>
              <a:t>lengthy </a:t>
            </a:r>
            <a:r>
              <a:rPr lang="en-US" dirty="0"/>
              <a:t>list down within the next few </a:t>
            </a:r>
            <a:r>
              <a:rPr lang="en-US" dirty="0" smtClean="0"/>
              <a:t>months.</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Since </a:t>
            </a:r>
            <a:r>
              <a:rPr lang="en-US" dirty="0"/>
              <a:t>the gain share is NOT tied to the $160/</a:t>
            </a:r>
            <a:r>
              <a:rPr lang="en-US" dirty="0" err="1"/>
              <a:t>pt</a:t>
            </a:r>
            <a:r>
              <a:rPr lang="en-US" dirty="0"/>
              <a:t>/mo, practices will need to assess whether the requirements to participate (</a:t>
            </a:r>
            <a:r>
              <a:rPr lang="en-US" dirty="0" err="1"/>
              <a:t>esp</a:t>
            </a:r>
            <a:r>
              <a:rPr lang="en-US" dirty="0"/>
              <a:t> quality reporting) cost less than the care management fee revenue (estimated to be </a:t>
            </a:r>
            <a:r>
              <a:rPr lang="en-US" dirty="0" smtClean="0"/>
              <a:t>$</a:t>
            </a:r>
            <a:r>
              <a:rPr lang="en-US" dirty="0"/>
              <a:t>8</a:t>
            </a:r>
            <a:r>
              <a:rPr lang="en-US" dirty="0" smtClean="0"/>
              <a:t>0,000-$160,000 </a:t>
            </a:r>
            <a:r>
              <a:rPr lang="en-US" dirty="0"/>
              <a:t>per medical oncologist</a:t>
            </a:r>
            <a:r>
              <a:rPr lang="en-US" dirty="0" smtClean="0"/>
              <a:t>).</a:t>
            </a:r>
            <a:endParaRPr lang="en-US" dirty="0"/>
          </a:p>
        </p:txBody>
      </p:sp>
      <p:sp>
        <p:nvSpPr>
          <p:cNvPr id="4" name="Slide Number Placeholder 3"/>
          <p:cNvSpPr>
            <a:spLocks noGrp="1"/>
          </p:cNvSpPr>
          <p:nvPr>
            <p:ph type="sldNum" sz="quarter" idx="12"/>
          </p:nvPr>
        </p:nvSpPr>
        <p:spPr/>
        <p:txBody>
          <a:bodyPr/>
          <a:lstStyle/>
          <a:p>
            <a:fld id="{C93285BB-2981-3A42-AFB3-64AFBC84ADCA}" type="slidenum">
              <a:rPr lang="en-US" smtClean="0"/>
              <a:pPr/>
              <a:t>11</a:t>
            </a:fld>
            <a:endParaRPr lang="en-US"/>
          </a:p>
        </p:txBody>
      </p:sp>
    </p:spTree>
    <p:extLst>
      <p:ext uri="{BB962C8B-B14F-4D97-AF65-F5344CB8AC3E}">
        <p14:creationId xmlns:p14="http://schemas.microsoft.com/office/powerpoint/2010/main" val="318629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OCM Background</a:t>
            </a:r>
            <a:endParaRPr lang="en-US" dirty="0"/>
          </a:p>
        </p:txBody>
      </p:sp>
      <p:sp>
        <p:nvSpPr>
          <p:cNvPr id="3" name="Content Placeholder 2"/>
          <p:cNvSpPr>
            <a:spLocks noGrp="1"/>
          </p:cNvSpPr>
          <p:nvPr>
            <p:ph idx="1"/>
          </p:nvPr>
        </p:nvSpPr>
        <p:spPr/>
        <p:txBody>
          <a:bodyPr/>
          <a:lstStyle/>
          <a:p>
            <a:r>
              <a:rPr lang="en-US" b="1" u="sng" dirty="0"/>
              <a:t>Who can apply</a:t>
            </a:r>
            <a:r>
              <a:rPr lang="en-US" dirty="0"/>
              <a:t>:  </a:t>
            </a:r>
          </a:p>
          <a:p>
            <a:pPr marL="342900" indent="-342900">
              <a:buFont typeface="Arial" panose="020B0604020202020204" pitchFamily="34" charset="0"/>
              <a:buChar char="•"/>
            </a:pPr>
            <a:r>
              <a:rPr lang="en-US" dirty="0"/>
              <a:t>Cancer practices with medical oncologists, whether community or hospital </a:t>
            </a:r>
            <a:r>
              <a:rPr lang="en-US" dirty="0" smtClean="0"/>
              <a:t>based</a:t>
            </a:r>
          </a:p>
          <a:p>
            <a:pPr marL="342900" indent="-342900">
              <a:buFont typeface="Arial" panose="020B0604020202020204" pitchFamily="34" charset="0"/>
              <a:buChar char="•"/>
            </a:pPr>
            <a:r>
              <a:rPr lang="en-US" dirty="0" smtClean="0"/>
              <a:t>Individual </a:t>
            </a:r>
            <a:r>
              <a:rPr lang="en-US" dirty="0"/>
              <a:t>physicians cannot apply; the application is at a Tax ID </a:t>
            </a:r>
            <a:r>
              <a:rPr lang="en-US" dirty="0" smtClean="0"/>
              <a:t>level; all </a:t>
            </a:r>
            <a:r>
              <a:rPr lang="en-US" dirty="0"/>
              <a:t>physicians who deliver chemo are included automatically</a:t>
            </a:r>
          </a:p>
          <a:p>
            <a:endParaRPr lang="en-US" b="1" u="sng" dirty="0" smtClean="0"/>
          </a:p>
          <a:p>
            <a:r>
              <a:rPr lang="en-US" b="1" u="sng" dirty="0" smtClean="0"/>
              <a:t>Deadlines</a:t>
            </a:r>
            <a:r>
              <a:rPr lang="en-US" b="1" u="sng" dirty="0"/>
              <a:t>:  </a:t>
            </a:r>
            <a:endParaRPr lang="en-US" dirty="0"/>
          </a:p>
          <a:p>
            <a:pPr marL="342900" indent="-342900">
              <a:buFont typeface="Arial" panose="020B0604020202020204" pitchFamily="34" charset="0"/>
              <a:buChar char="•"/>
            </a:pPr>
            <a:r>
              <a:rPr lang="en-US" smtClean="0"/>
              <a:t>May 7 to </a:t>
            </a:r>
            <a:r>
              <a:rPr lang="en-US" dirty="0"/>
              <a:t>submit Letter of Intent (LOI is required in order to apply in </a:t>
            </a:r>
            <a:r>
              <a:rPr lang="en-US" dirty="0" smtClean="0"/>
              <a:t>June)</a:t>
            </a:r>
          </a:p>
          <a:p>
            <a:pPr marL="342900" indent="-342900">
              <a:buFont typeface="Arial" panose="020B0604020202020204" pitchFamily="34" charset="0"/>
              <a:buChar char="•"/>
            </a:pPr>
            <a:r>
              <a:rPr lang="en-US" dirty="0" smtClean="0"/>
              <a:t>Application </a:t>
            </a:r>
            <a:r>
              <a:rPr lang="en-US" dirty="0"/>
              <a:t>due June 18</a:t>
            </a:r>
            <a:r>
              <a:rPr lang="en-US" baseline="30000" dirty="0"/>
              <a:t>th </a:t>
            </a:r>
            <a:endParaRPr lang="en-US" dirty="0"/>
          </a:p>
          <a:p>
            <a:endParaRPr lang="en-US" dirty="0"/>
          </a:p>
        </p:txBody>
      </p:sp>
      <p:sp>
        <p:nvSpPr>
          <p:cNvPr id="4" name="Slide Number Placeholder 3"/>
          <p:cNvSpPr>
            <a:spLocks noGrp="1"/>
          </p:cNvSpPr>
          <p:nvPr>
            <p:ph type="sldNum" sz="quarter" idx="12"/>
          </p:nvPr>
        </p:nvSpPr>
        <p:spPr/>
        <p:txBody>
          <a:bodyPr/>
          <a:lstStyle/>
          <a:p>
            <a:fld id="{C93285BB-2981-3A42-AFB3-64AFBC84ADCA}" type="slidenum">
              <a:rPr lang="en-US" smtClean="0"/>
              <a:pPr/>
              <a:t>12</a:t>
            </a:fld>
            <a:endParaRPr lang="en-US"/>
          </a:p>
        </p:txBody>
      </p:sp>
    </p:spTree>
    <p:extLst>
      <p:ext uri="{BB962C8B-B14F-4D97-AF65-F5344CB8AC3E}">
        <p14:creationId xmlns:p14="http://schemas.microsoft.com/office/powerpoint/2010/main" val="3584228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OCM Participation Requirements</a:t>
            </a:r>
            <a:endParaRPr lang="en-US" dirty="0"/>
          </a:p>
        </p:txBody>
      </p:sp>
      <p:sp>
        <p:nvSpPr>
          <p:cNvPr id="3" name="Content Placeholder 2"/>
          <p:cNvSpPr>
            <a:spLocks noGrp="1"/>
          </p:cNvSpPr>
          <p:nvPr>
            <p:ph idx="1"/>
          </p:nvPr>
        </p:nvSpPr>
        <p:spPr>
          <a:xfrm>
            <a:off x="177800" y="1570985"/>
            <a:ext cx="8966200" cy="4967927"/>
          </a:xfrm>
        </p:spPr>
        <p:txBody>
          <a:bodyPr>
            <a:normAutofit fontScale="77500" lnSpcReduction="20000"/>
          </a:bodyPr>
          <a:lstStyle/>
          <a:p>
            <a:pPr marL="342900" lvl="0" indent="-342900">
              <a:buFont typeface="Arial" panose="020B0604020202020204" pitchFamily="34" charset="0"/>
              <a:buChar char="•"/>
            </a:pPr>
            <a:r>
              <a:rPr lang="en-US" sz="2400" dirty="0" smtClean="0"/>
              <a:t>Use </a:t>
            </a:r>
            <a:r>
              <a:rPr lang="en-US" sz="2400" dirty="0"/>
              <a:t>a </a:t>
            </a:r>
            <a:r>
              <a:rPr lang="en-US" sz="2400" b="1" dirty="0"/>
              <a:t>ONC-certified EHR attesting to Stage 1</a:t>
            </a:r>
            <a:r>
              <a:rPr lang="en-US" sz="2400" dirty="0"/>
              <a:t> </a:t>
            </a:r>
            <a:r>
              <a:rPr lang="en-US" sz="2400" dirty="0" smtClean="0"/>
              <a:t>now; Stage </a:t>
            </a:r>
            <a:r>
              <a:rPr lang="en-US" sz="2400" dirty="0"/>
              <a:t>2 by end of 3</a:t>
            </a:r>
            <a:r>
              <a:rPr lang="en-US" sz="2400" baseline="30000" dirty="0"/>
              <a:t>rd</a:t>
            </a:r>
            <a:r>
              <a:rPr lang="en-US" sz="2400" dirty="0"/>
              <a:t> </a:t>
            </a:r>
            <a:r>
              <a:rPr lang="en-US" sz="2400" dirty="0" smtClean="0"/>
              <a:t>year</a:t>
            </a:r>
          </a:p>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pPr>
            <a:r>
              <a:rPr lang="en-US" sz="2400" b="1" dirty="0"/>
              <a:t>24x7 telephonic access </a:t>
            </a:r>
            <a:r>
              <a:rPr lang="en-US" sz="2400" dirty="0"/>
              <a:t>to a practitioner with access to the </a:t>
            </a:r>
            <a:r>
              <a:rPr lang="en-US" sz="2400" dirty="0" smtClean="0"/>
              <a:t>EMR</a:t>
            </a:r>
          </a:p>
          <a:p>
            <a:pPr lvl="0"/>
            <a:endParaRPr lang="en-US" sz="2400" dirty="0"/>
          </a:p>
          <a:p>
            <a:pPr marL="342900" lvl="0" indent="-342900">
              <a:buFont typeface="Arial" panose="020B0604020202020204" pitchFamily="34" charset="0"/>
              <a:buChar char="•"/>
            </a:pPr>
            <a:r>
              <a:rPr lang="en-US" sz="2400" dirty="0"/>
              <a:t>Provide </a:t>
            </a:r>
            <a:r>
              <a:rPr lang="en-US" sz="2400" b="1" dirty="0"/>
              <a:t>core functions of a patient </a:t>
            </a:r>
            <a:r>
              <a:rPr lang="en-US" sz="2400" b="1" dirty="0" smtClean="0"/>
              <a:t>navigator </a:t>
            </a:r>
          </a:p>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pPr>
            <a:r>
              <a:rPr lang="en-US" sz="2400" b="1" dirty="0" smtClean="0"/>
              <a:t>Document </a:t>
            </a:r>
            <a:r>
              <a:rPr lang="en-US" sz="2400" b="1" dirty="0"/>
              <a:t>care plans </a:t>
            </a:r>
            <a:r>
              <a:rPr lang="en-US" sz="2400" dirty="0"/>
              <a:t>(start and end of treatment) that comply with 13 requirements of the Institute of Medicine (IOM</a:t>
            </a:r>
            <a:r>
              <a:rPr lang="en-US" sz="2400" dirty="0" smtClean="0"/>
              <a:t>)</a:t>
            </a:r>
          </a:p>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pPr>
            <a:r>
              <a:rPr lang="en-US" sz="2400" b="1" dirty="0"/>
              <a:t>Attestation of adherence to national guidelines </a:t>
            </a:r>
            <a:endParaRPr lang="en-US" sz="2400" dirty="0"/>
          </a:p>
          <a:p>
            <a:pPr marL="1085850" lvl="1" indent="-342900">
              <a:buFont typeface="Arial" panose="020B0604020202020204" pitchFamily="34" charset="0"/>
              <a:buChar char="•"/>
            </a:pPr>
            <a:r>
              <a:rPr lang="en-US" dirty="0" smtClean="0"/>
              <a:t>Plus documentation </a:t>
            </a:r>
            <a:r>
              <a:rPr lang="en-US" dirty="0"/>
              <a:t>of </a:t>
            </a:r>
            <a:r>
              <a:rPr lang="en-US" dirty="0" smtClean="0"/>
              <a:t>reason </a:t>
            </a:r>
            <a:r>
              <a:rPr lang="en-US" dirty="0"/>
              <a:t>for </a:t>
            </a:r>
            <a:r>
              <a:rPr lang="en-US" dirty="0" smtClean="0"/>
              <a:t>deviation</a:t>
            </a:r>
          </a:p>
          <a:p>
            <a:pPr marL="342900" lvl="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To participate in the gain share, practices must also </a:t>
            </a:r>
            <a:r>
              <a:rPr lang="en-US" sz="2400" dirty="0" smtClean="0"/>
              <a:t>demonstrate</a:t>
            </a:r>
          </a:p>
          <a:p>
            <a:pPr marL="1085850" lvl="1" indent="-342900">
              <a:buFont typeface="Arial" panose="020B0604020202020204" pitchFamily="34" charset="0"/>
              <a:buChar char="•"/>
            </a:pPr>
            <a:r>
              <a:rPr lang="en-US" dirty="0" smtClean="0"/>
              <a:t>Adherence </a:t>
            </a:r>
            <a:r>
              <a:rPr lang="en-US" dirty="0"/>
              <a:t>to numerous quality/process measures, many of which are practice </a:t>
            </a:r>
            <a:r>
              <a:rPr lang="en-US" dirty="0" smtClean="0"/>
              <a:t>reported</a:t>
            </a:r>
          </a:p>
          <a:p>
            <a:pPr marL="1085850" lvl="1" indent="-342900">
              <a:buFont typeface="Arial" panose="020B0604020202020204" pitchFamily="34" charset="0"/>
              <a:buChar char="•"/>
            </a:pPr>
            <a:r>
              <a:rPr lang="en-US" dirty="0" smtClean="0"/>
              <a:t>Appears </a:t>
            </a:r>
            <a:r>
              <a:rPr lang="en-US" dirty="0"/>
              <a:t>to be required for all CMS patients, not just a sample like </a:t>
            </a:r>
            <a:r>
              <a:rPr lang="en-US" dirty="0" smtClean="0"/>
              <a:t>QOPI</a:t>
            </a:r>
          </a:p>
          <a:p>
            <a:pPr lvl="2"/>
            <a:endParaRPr lang="en-US" dirty="0"/>
          </a:p>
          <a:p>
            <a:pPr marL="342900" lvl="0" indent="-342900">
              <a:buFont typeface="Arial" panose="020B0604020202020204" pitchFamily="34" charset="0"/>
              <a:buChar char="•"/>
            </a:pPr>
            <a:r>
              <a:rPr lang="en-US" sz="2400" dirty="0"/>
              <a:t>Savings greater than 4% of the CMS targets for </a:t>
            </a:r>
            <a:r>
              <a:rPr lang="en-US" sz="2400" dirty="0" smtClean="0"/>
              <a:t>episode total </a:t>
            </a:r>
            <a:r>
              <a:rPr lang="en-US" sz="2400" dirty="0"/>
              <a:t>cost of </a:t>
            </a:r>
            <a:r>
              <a:rPr lang="en-US" sz="2400" dirty="0" smtClean="0"/>
              <a:t>care</a:t>
            </a:r>
            <a:endParaRPr lang="en-US" dirty="0"/>
          </a:p>
        </p:txBody>
      </p:sp>
      <p:sp>
        <p:nvSpPr>
          <p:cNvPr id="4" name="Slide Number Placeholder 3"/>
          <p:cNvSpPr>
            <a:spLocks noGrp="1"/>
          </p:cNvSpPr>
          <p:nvPr>
            <p:ph type="sldNum" sz="quarter" idx="12"/>
          </p:nvPr>
        </p:nvSpPr>
        <p:spPr/>
        <p:txBody>
          <a:bodyPr/>
          <a:lstStyle/>
          <a:p>
            <a:fld id="{C93285BB-2981-3A42-AFB3-64AFBC84ADCA}" type="slidenum">
              <a:rPr lang="en-US" smtClean="0"/>
              <a:pPr/>
              <a:t>13</a:t>
            </a:fld>
            <a:endParaRPr lang="en-US"/>
          </a:p>
        </p:txBody>
      </p:sp>
    </p:spTree>
    <p:extLst>
      <p:ext uri="{BB962C8B-B14F-4D97-AF65-F5344CB8AC3E}">
        <p14:creationId xmlns:p14="http://schemas.microsoft.com/office/powerpoint/2010/main" val="2267548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Via Support for OCM Today – IOM Care Plan</a:t>
            </a:r>
            <a:endParaRPr lang="en-US" dirty="0"/>
          </a:p>
        </p:txBody>
      </p:sp>
      <p:sp>
        <p:nvSpPr>
          <p:cNvPr id="3" name="Content Placeholder 2"/>
          <p:cNvSpPr>
            <a:spLocks noGrp="1"/>
          </p:cNvSpPr>
          <p:nvPr>
            <p:ph idx="1"/>
          </p:nvPr>
        </p:nvSpPr>
        <p:spPr/>
        <p:txBody>
          <a:bodyPr>
            <a:normAutofit lnSpcReduction="10000"/>
          </a:bodyPr>
          <a:lstStyle/>
          <a:p>
            <a:pPr lvl="0"/>
            <a:r>
              <a:rPr lang="en-US" sz="2400" dirty="0"/>
              <a:t>Printable, editable Treatment/Care Plan containing:</a:t>
            </a:r>
          </a:p>
          <a:p>
            <a:pPr lvl="1"/>
            <a:r>
              <a:rPr lang="en-US" dirty="0"/>
              <a:t>Disease and </a:t>
            </a:r>
            <a:r>
              <a:rPr lang="en-US" dirty="0" smtClean="0"/>
              <a:t>characteristics, Treatment </a:t>
            </a:r>
            <a:r>
              <a:rPr lang="en-US" dirty="0"/>
              <a:t>Details</a:t>
            </a:r>
          </a:p>
          <a:p>
            <a:pPr lvl="1"/>
            <a:r>
              <a:rPr lang="en-US" dirty="0"/>
              <a:t>Treatment Intent, Discussion with Patient</a:t>
            </a:r>
          </a:p>
          <a:p>
            <a:pPr lvl="1"/>
            <a:r>
              <a:rPr lang="en-US" dirty="0"/>
              <a:t>Separate printable materials tied to each unique treatment that </a:t>
            </a:r>
            <a:r>
              <a:rPr lang="en-US" dirty="0" smtClean="0"/>
              <a:t>can </a:t>
            </a:r>
            <a:r>
              <a:rPr lang="en-US" dirty="0"/>
              <a:t>be attached to the Care Plan:</a:t>
            </a:r>
          </a:p>
          <a:p>
            <a:pPr lvl="2"/>
            <a:r>
              <a:rPr lang="en-US" sz="1600" dirty="0"/>
              <a:t>Risks </a:t>
            </a:r>
            <a:r>
              <a:rPr lang="en-US" sz="1600" dirty="0" smtClean="0"/>
              <a:t>of </a:t>
            </a:r>
            <a:r>
              <a:rPr lang="en-US" sz="1600" dirty="0"/>
              <a:t>Treatment / Patient Education</a:t>
            </a:r>
          </a:p>
          <a:p>
            <a:pPr lvl="2"/>
            <a:r>
              <a:rPr lang="en-US" sz="1600" dirty="0"/>
              <a:t>Treatment benefits and expected response</a:t>
            </a:r>
          </a:p>
          <a:p>
            <a:pPr lvl="2"/>
            <a:r>
              <a:rPr lang="en-US" sz="1600" dirty="0"/>
              <a:t>Prognosis based on state/stage of disease</a:t>
            </a:r>
          </a:p>
          <a:p>
            <a:pPr marL="0" indent="0">
              <a:buNone/>
            </a:pPr>
            <a:endParaRPr lang="en-US" sz="2400" dirty="0"/>
          </a:p>
          <a:p>
            <a:pPr lvl="0"/>
            <a:r>
              <a:rPr lang="en-US" sz="2400" dirty="0"/>
              <a:t>Printable, editable Treatment Summary at the end of therapy containing:</a:t>
            </a:r>
          </a:p>
          <a:p>
            <a:pPr lvl="1"/>
            <a:r>
              <a:rPr lang="en-US" dirty="0"/>
              <a:t>Summary of treatment</a:t>
            </a:r>
          </a:p>
          <a:p>
            <a:pPr lvl="1"/>
            <a:r>
              <a:rPr lang="en-US" dirty="0"/>
              <a:t>Response</a:t>
            </a:r>
          </a:p>
          <a:p>
            <a:pPr lvl="1"/>
            <a:r>
              <a:rPr lang="en-US" dirty="0"/>
              <a:t>Surveillance plan</a:t>
            </a:r>
          </a:p>
          <a:p>
            <a:endParaRPr lang="en-US" dirty="0"/>
          </a:p>
        </p:txBody>
      </p:sp>
      <p:sp>
        <p:nvSpPr>
          <p:cNvPr id="4" name="Slide Number Placeholder 3"/>
          <p:cNvSpPr>
            <a:spLocks noGrp="1"/>
          </p:cNvSpPr>
          <p:nvPr>
            <p:ph type="sldNum" sz="quarter" idx="12"/>
          </p:nvPr>
        </p:nvSpPr>
        <p:spPr/>
        <p:txBody>
          <a:bodyPr/>
          <a:lstStyle/>
          <a:p>
            <a:fld id="{C93285BB-2981-3A42-AFB3-64AFBC84ADCA}" type="slidenum">
              <a:rPr lang="en-US" smtClean="0"/>
              <a:pPr/>
              <a:t>14</a:t>
            </a:fld>
            <a:endParaRPr lang="en-US"/>
          </a:p>
        </p:txBody>
      </p:sp>
    </p:spTree>
    <p:extLst>
      <p:ext uri="{BB962C8B-B14F-4D97-AF65-F5344CB8AC3E}">
        <p14:creationId xmlns:p14="http://schemas.microsoft.com/office/powerpoint/2010/main" val="29915729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Via Support for OCM by 1/1/16 – IOM Care Plan</a:t>
            </a:r>
            <a:endParaRPr lang="en-US" dirty="0"/>
          </a:p>
        </p:txBody>
      </p:sp>
      <p:sp>
        <p:nvSpPr>
          <p:cNvPr id="3" name="Content Placeholder 2"/>
          <p:cNvSpPr>
            <a:spLocks noGrp="1"/>
          </p:cNvSpPr>
          <p:nvPr>
            <p:ph idx="1"/>
          </p:nvPr>
        </p:nvSpPr>
        <p:spPr/>
        <p:txBody>
          <a:bodyPr>
            <a:normAutofit/>
          </a:bodyPr>
          <a:lstStyle/>
          <a:p>
            <a:pPr lvl="0"/>
            <a:r>
              <a:rPr lang="en-US" sz="2400" dirty="0" smtClean="0"/>
              <a:t>Write </a:t>
            </a:r>
            <a:r>
              <a:rPr lang="en-US" sz="2400" dirty="0"/>
              <a:t>in field on the Treatment Plan for:</a:t>
            </a:r>
          </a:p>
          <a:p>
            <a:pPr lvl="1"/>
            <a:r>
              <a:rPr lang="en-US" dirty="0"/>
              <a:t>Allergies, meds</a:t>
            </a:r>
          </a:p>
          <a:p>
            <a:pPr lvl="1"/>
            <a:r>
              <a:rPr lang="en-US" dirty="0" smtClean="0"/>
              <a:t>Estimated </a:t>
            </a:r>
            <a:r>
              <a:rPr lang="en-US" dirty="0"/>
              <a:t>total cost of treatment and patient share</a:t>
            </a:r>
          </a:p>
          <a:p>
            <a:pPr lvl="1"/>
            <a:r>
              <a:rPr lang="en-US" dirty="0"/>
              <a:t>Plan for addressing psychosocial needs</a:t>
            </a:r>
          </a:p>
          <a:p>
            <a:pPr lvl="1"/>
            <a:r>
              <a:rPr lang="en-US" dirty="0"/>
              <a:t>Who will take responsibility for specific aspects of patient’s care</a:t>
            </a:r>
          </a:p>
          <a:p>
            <a:pPr lvl="1"/>
            <a:r>
              <a:rPr lang="en-US" dirty="0"/>
              <a:t>Status of advance </a:t>
            </a:r>
            <a:r>
              <a:rPr lang="en-US" dirty="0" smtClean="0"/>
              <a:t>directives</a:t>
            </a:r>
          </a:p>
          <a:p>
            <a:pPr lvl="1"/>
            <a:endParaRPr lang="en-US" dirty="0"/>
          </a:p>
          <a:p>
            <a:pPr lvl="0"/>
            <a:r>
              <a:rPr lang="en-US" sz="2400" dirty="0"/>
              <a:t>Survivorship materials (printable) on risk reduction and health promotion activities</a:t>
            </a:r>
          </a:p>
          <a:p>
            <a:endParaRPr lang="en-US" dirty="0"/>
          </a:p>
        </p:txBody>
      </p:sp>
      <p:sp>
        <p:nvSpPr>
          <p:cNvPr id="4" name="Slide Number Placeholder 3"/>
          <p:cNvSpPr>
            <a:spLocks noGrp="1"/>
          </p:cNvSpPr>
          <p:nvPr>
            <p:ph type="sldNum" sz="quarter" idx="12"/>
          </p:nvPr>
        </p:nvSpPr>
        <p:spPr/>
        <p:txBody>
          <a:bodyPr/>
          <a:lstStyle/>
          <a:p>
            <a:fld id="{C93285BB-2981-3A42-AFB3-64AFBC84ADCA}" type="slidenum">
              <a:rPr lang="en-US" smtClean="0"/>
              <a:pPr/>
              <a:t>15</a:t>
            </a:fld>
            <a:endParaRPr lang="en-US"/>
          </a:p>
        </p:txBody>
      </p:sp>
    </p:spTree>
    <p:extLst>
      <p:ext uri="{BB962C8B-B14F-4D97-AF65-F5344CB8AC3E}">
        <p14:creationId xmlns:p14="http://schemas.microsoft.com/office/powerpoint/2010/main" val="42218938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Via Support for OCM Today – Quality Measures</a:t>
            </a:r>
            <a:endParaRPr lang="en-US" dirty="0"/>
          </a:p>
        </p:txBody>
      </p:sp>
      <p:sp>
        <p:nvSpPr>
          <p:cNvPr id="3" name="Content Placeholder 2"/>
          <p:cNvSpPr>
            <a:spLocks noGrp="1"/>
          </p:cNvSpPr>
          <p:nvPr>
            <p:ph idx="1"/>
          </p:nvPr>
        </p:nvSpPr>
        <p:spPr/>
        <p:txBody>
          <a:bodyPr>
            <a:normAutofit lnSpcReduction="10000"/>
          </a:bodyPr>
          <a:lstStyle/>
          <a:p>
            <a:pPr lvl="0"/>
            <a:r>
              <a:rPr lang="en-US" sz="2400" dirty="0"/>
              <a:t>% treatments adherent to evidence based medicine / national pathways and reasons for </a:t>
            </a:r>
            <a:r>
              <a:rPr lang="en-US" sz="2400" dirty="0" smtClean="0"/>
              <a:t>non-adherence</a:t>
            </a:r>
          </a:p>
          <a:p>
            <a:pPr lvl="0"/>
            <a:endParaRPr lang="en-US" sz="2400" dirty="0"/>
          </a:p>
          <a:p>
            <a:pPr lvl="0"/>
            <a:r>
              <a:rPr lang="en-US" sz="2400" dirty="0"/>
              <a:t>Hormone therapy for Stage IC-IIIC ER/PR positive </a:t>
            </a:r>
            <a:r>
              <a:rPr lang="en-US" sz="2400" dirty="0" smtClean="0"/>
              <a:t>cancer</a:t>
            </a:r>
          </a:p>
          <a:p>
            <a:pPr lvl="0"/>
            <a:endParaRPr lang="en-US" sz="2400" dirty="0"/>
          </a:p>
          <a:p>
            <a:pPr lvl="0"/>
            <a:r>
              <a:rPr lang="en-US" sz="2400" dirty="0"/>
              <a:t>Combo chemo within 4 months of </a:t>
            </a:r>
            <a:r>
              <a:rPr lang="en-US" sz="2400" dirty="0" err="1"/>
              <a:t>Dx</a:t>
            </a:r>
            <a:r>
              <a:rPr lang="en-US" sz="2400" dirty="0"/>
              <a:t> for women under </a:t>
            </a:r>
            <a:r>
              <a:rPr lang="en-US" sz="2400" dirty="0" smtClean="0"/>
              <a:t>70</a:t>
            </a:r>
          </a:p>
          <a:p>
            <a:pPr lvl="0"/>
            <a:endParaRPr lang="en-US" sz="2400" dirty="0"/>
          </a:p>
          <a:p>
            <a:pPr lvl="0"/>
            <a:r>
              <a:rPr lang="en-US" sz="2400" dirty="0"/>
              <a:t>Chemo for Stage IIIA-IIIC colon </a:t>
            </a:r>
            <a:r>
              <a:rPr lang="en-US" sz="2400" dirty="0" smtClean="0"/>
              <a:t>patients</a:t>
            </a:r>
          </a:p>
          <a:p>
            <a:pPr lvl="0"/>
            <a:endParaRPr lang="en-US" sz="2400" dirty="0"/>
          </a:p>
          <a:p>
            <a:pPr lvl="0"/>
            <a:r>
              <a:rPr lang="en-US" sz="2400" dirty="0"/>
              <a:t>Adjuvant hormonal therapy for high risk prostate patients</a:t>
            </a:r>
          </a:p>
          <a:p>
            <a:endParaRPr lang="en-US" dirty="0"/>
          </a:p>
        </p:txBody>
      </p:sp>
      <p:sp>
        <p:nvSpPr>
          <p:cNvPr id="4" name="Slide Number Placeholder 3"/>
          <p:cNvSpPr>
            <a:spLocks noGrp="1"/>
          </p:cNvSpPr>
          <p:nvPr>
            <p:ph type="sldNum" sz="quarter" idx="12"/>
          </p:nvPr>
        </p:nvSpPr>
        <p:spPr/>
        <p:txBody>
          <a:bodyPr/>
          <a:lstStyle/>
          <a:p>
            <a:fld id="{C93285BB-2981-3A42-AFB3-64AFBC84ADCA}" type="slidenum">
              <a:rPr lang="en-US" smtClean="0"/>
              <a:pPr/>
              <a:t>16</a:t>
            </a:fld>
            <a:endParaRPr lang="en-US"/>
          </a:p>
        </p:txBody>
      </p:sp>
    </p:spTree>
    <p:extLst>
      <p:ext uri="{BB962C8B-B14F-4D97-AF65-F5344CB8AC3E}">
        <p14:creationId xmlns:p14="http://schemas.microsoft.com/office/powerpoint/2010/main" val="191607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7044266" cy="1143000"/>
          </a:xfrm>
        </p:spPr>
        <p:txBody>
          <a:bodyPr/>
          <a:lstStyle/>
          <a:p>
            <a:r>
              <a:rPr lang="en-US" dirty="0" smtClean="0"/>
              <a:t>Via Support for OCM by 1/1/16 – Quality Measures</a:t>
            </a:r>
            <a:endParaRPr lang="en-US" dirty="0"/>
          </a:p>
        </p:txBody>
      </p:sp>
      <p:sp>
        <p:nvSpPr>
          <p:cNvPr id="3" name="Content Placeholder 2"/>
          <p:cNvSpPr>
            <a:spLocks noGrp="1"/>
          </p:cNvSpPr>
          <p:nvPr>
            <p:ph idx="1"/>
          </p:nvPr>
        </p:nvSpPr>
        <p:spPr/>
        <p:txBody>
          <a:bodyPr>
            <a:normAutofit fontScale="92500" lnSpcReduction="10000"/>
          </a:bodyPr>
          <a:lstStyle/>
          <a:p>
            <a:pPr lvl="0"/>
            <a:r>
              <a:rPr lang="en-US" sz="2400" dirty="0" smtClean="0"/>
              <a:t>As requested by customers, will add fields </a:t>
            </a:r>
            <a:r>
              <a:rPr lang="en-US" sz="2400" dirty="0"/>
              <a:t>in the navigation to document:</a:t>
            </a:r>
          </a:p>
          <a:p>
            <a:pPr lvl="1"/>
            <a:r>
              <a:rPr lang="en-US" dirty="0"/>
              <a:t>Performance status at start and completion of therapy</a:t>
            </a:r>
          </a:p>
          <a:p>
            <a:pPr lvl="1"/>
            <a:r>
              <a:rPr lang="en-US" dirty="0"/>
              <a:t>Pain intensity score and attestation of provision of a plan of care for pain</a:t>
            </a:r>
          </a:p>
          <a:p>
            <a:pPr lvl="1"/>
            <a:r>
              <a:rPr lang="en-US" dirty="0"/>
              <a:t>Confirmation of patient reported outcomes/QOL tool</a:t>
            </a:r>
          </a:p>
          <a:p>
            <a:pPr lvl="1"/>
            <a:r>
              <a:rPr lang="en-US" dirty="0"/>
              <a:t>Confirmation of psychosocial screening and intervention</a:t>
            </a:r>
          </a:p>
          <a:p>
            <a:pPr lvl="1"/>
            <a:r>
              <a:rPr lang="en-US" dirty="0"/>
              <a:t>Attestation of a palliative care consultation</a:t>
            </a:r>
          </a:p>
          <a:p>
            <a:pPr lvl="1"/>
            <a:r>
              <a:rPr lang="en-US" dirty="0"/>
              <a:t>Attestation of medication reconciliation</a:t>
            </a:r>
          </a:p>
          <a:p>
            <a:pPr lvl="1"/>
            <a:r>
              <a:rPr lang="en-US" dirty="0"/>
              <a:t>Date of colon surgery in order to measure % of patients receiving chemo within 4 months of surgery</a:t>
            </a:r>
          </a:p>
          <a:p>
            <a:pPr lvl="1"/>
            <a:r>
              <a:rPr lang="en-US" dirty="0"/>
              <a:t>Attestation of tobacco screening and cessation intervention</a:t>
            </a:r>
          </a:p>
          <a:p>
            <a:endParaRPr lang="en-US" sz="2400" dirty="0"/>
          </a:p>
          <a:p>
            <a:pPr lvl="0"/>
            <a:r>
              <a:rPr lang="en-US" sz="2400" dirty="0"/>
              <a:t>Reports using the above information to satisfy CMS quality reporting requirements across all CMS patients</a:t>
            </a:r>
          </a:p>
          <a:p>
            <a:endParaRPr lang="en-US" dirty="0"/>
          </a:p>
        </p:txBody>
      </p:sp>
      <p:sp>
        <p:nvSpPr>
          <p:cNvPr id="4" name="Slide Number Placeholder 3"/>
          <p:cNvSpPr>
            <a:spLocks noGrp="1"/>
          </p:cNvSpPr>
          <p:nvPr>
            <p:ph type="sldNum" sz="quarter" idx="12"/>
          </p:nvPr>
        </p:nvSpPr>
        <p:spPr/>
        <p:txBody>
          <a:bodyPr/>
          <a:lstStyle/>
          <a:p>
            <a:fld id="{C93285BB-2981-3A42-AFB3-64AFBC84ADCA}" type="slidenum">
              <a:rPr lang="en-US" smtClean="0"/>
              <a:pPr/>
              <a:t>17</a:t>
            </a:fld>
            <a:endParaRPr lang="en-US"/>
          </a:p>
        </p:txBody>
      </p:sp>
    </p:spTree>
    <p:extLst>
      <p:ext uri="{BB962C8B-B14F-4D97-AF65-F5344CB8AC3E}">
        <p14:creationId xmlns:p14="http://schemas.microsoft.com/office/powerpoint/2010/main" val="14262940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Via Support for other P4P Initiatives</a:t>
            </a:r>
            <a:endParaRPr lang="en-US" dirty="0"/>
          </a:p>
        </p:txBody>
      </p:sp>
      <p:sp>
        <p:nvSpPr>
          <p:cNvPr id="3" name="Content Placeholder 2"/>
          <p:cNvSpPr>
            <a:spLocks noGrp="1"/>
          </p:cNvSpPr>
          <p:nvPr>
            <p:ph idx="1"/>
          </p:nvPr>
        </p:nvSpPr>
        <p:spPr/>
        <p:txBody>
          <a:bodyPr/>
          <a:lstStyle/>
          <a:p>
            <a:pPr marL="0" indent="0">
              <a:buNone/>
            </a:pPr>
            <a:r>
              <a:rPr lang="en-US" dirty="0" smtClean="0"/>
              <a:t>Automation of Reporting</a:t>
            </a:r>
          </a:p>
          <a:p>
            <a:pPr marL="342900" indent="-342900">
              <a:buFont typeface="Arial" panose="020B0604020202020204" pitchFamily="34" charset="0"/>
              <a:buChar char="•"/>
            </a:pPr>
            <a:r>
              <a:rPr lang="en-US" dirty="0" smtClean="0"/>
              <a:t>Reporting of Decision details to support program needs for engagement and/or charge capture activities (examples are similar to Aetna S-code reports / secure email of decisions)</a:t>
            </a:r>
          </a:p>
          <a:p>
            <a:pPr lvl="1" indent="-342900">
              <a:buFont typeface="Arial" panose="020B0604020202020204" pitchFamily="34" charset="0"/>
              <a:buChar char="•"/>
            </a:pPr>
            <a:r>
              <a:rPr lang="en-US" dirty="0" smtClean="0"/>
              <a:t>Example are </a:t>
            </a:r>
            <a:r>
              <a:rPr lang="en-US" dirty="0" err="1" smtClean="0"/>
              <a:t>UnitedHealthcare</a:t>
            </a:r>
            <a:r>
              <a:rPr lang="en-US" dirty="0" smtClean="0"/>
              <a:t> episode pilot practices</a:t>
            </a:r>
          </a:p>
          <a:p>
            <a:pPr marL="342900" indent="-342900">
              <a:buFont typeface="Arial" panose="020B0604020202020204" pitchFamily="34" charset="0"/>
              <a:buChar char="•"/>
            </a:pPr>
            <a:endParaRPr lang="en-US" dirty="0"/>
          </a:p>
          <a:p>
            <a:pPr marL="0" indent="0">
              <a:buNone/>
            </a:pPr>
            <a:r>
              <a:rPr lang="en-US" dirty="0" smtClean="0"/>
              <a:t>Awareness, Analysis, and Engagement of Payer-sponsored Programs</a:t>
            </a:r>
          </a:p>
          <a:p>
            <a:r>
              <a:rPr lang="en-US" dirty="0" smtClean="0"/>
              <a:t>Payer programs tend to be broader than Via but narrower than guidelines, but we continually analyze payer pathways and engage them in discussion on how to work collaboratively to minimize provider </a:t>
            </a:r>
            <a:r>
              <a:rPr lang="en-US" smtClean="0"/>
              <a:t>workflow/administrative burden</a:t>
            </a:r>
            <a:endParaRPr lang="en-US" dirty="0" smtClean="0"/>
          </a:p>
          <a:p>
            <a:pPr lvl="1"/>
            <a:r>
              <a:rPr lang="en-US" dirty="0" smtClean="0"/>
              <a:t>i.e. Anthem</a:t>
            </a:r>
          </a:p>
        </p:txBody>
      </p:sp>
      <p:sp>
        <p:nvSpPr>
          <p:cNvPr id="4" name="Slide Number Placeholder 3"/>
          <p:cNvSpPr>
            <a:spLocks noGrp="1"/>
          </p:cNvSpPr>
          <p:nvPr>
            <p:ph type="sldNum" sz="quarter" idx="12"/>
          </p:nvPr>
        </p:nvSpPr>
        <p:spPr/>
        <p:txBody>
          <a:bodyPr/>
          <a:lstStyle/>
          <a:p>
            <a:fld id="{C93285BB-2981-3A42-AFB3-64AFBC84ADCA}" type="slidenum">
              <a:rPr lang="en-US" smtClean="0"/>
              <a:pPr/>
              <a:t>18</a:t>
            </a:fld>
            <a:endParaRPr lang="en-US"/>
          </a:p>
        </p:txBody>
      </p:sp>
    </p:spTree>
    <p:extLst>
      <p:ext uri="{BB962C8B-B14F-4D97-AF65-F5344CB8AC3E}">
        <p14:creationId xmlns:p14="http://schemas.microsoft.com/office/powerpoint/2010/main" val="4272081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OCM Support</a:t>
            </a:r>
            <a:endParaRPr lang="en-US" dirty="0"/>
          </a:p>
        </p:txBody>
      </p:sp>
      <p:sp>
        <p:nvSpPr>
          <p:cNvPr id="3" name="Content Placeholder 2"/>
          <p:cNvSpPr>
            <a:spLocks noGrp="1"/>
          </p:cNvSpPr>
          <p:nvPr>
            <p:ph idx="1"/>
          </p:nvPr>
        </p:nvSpPr>
        <p:spPr/>
        <p:txBody>
          <a:bodyPr/>
          <a:lstStyle/>
          <a:p>
            <a:pPr marL="0" indent="0">
              <a:buNone/>
            </a:pPr>
            <a:r>
              <a:rPr lang="en-US" dirty="0" smtClean="0"/>
              <a:t>Via </a:t>
            </a:r>
            <a:r>
              <a:rPr lang="en-US" dirty="0"/>
              <a:t>Oncology will provide practices with additional medical home support in the form of</a:t>
            </a:r>
            <a:r>
              <a:rPr lang="en-US" dirty="0" smtClean="0"/>
              <a:t>:</a:t>
            </a:r>
          </a:p>
          <a:p>
            <a:endParaRPr lang="en-US" dirty="0"/>
          </a:p>
          <a:p>
            <a:pPr marL="342900" lvl="0" indent="-342900">
              <a:buFont typeface="Arial" panose="020B0604020202020204" pitchFamily="34" charset="0"/>
              <a:buChar char="•"/>
            </a:pPr>
            <a:r>
              <a:rPr lang="en-US" dirty="0"/>
              <a:t>Symptom Management </a:t>
            </a:r>
            <a:r>
              <a:rPr lang="en-US" dirty="0" smtClean="0"/>
              <a:t>Pathways</a:t>
            </a:r>
          </a:p>
          <a:p>
            <a:pPr marL="342900" lvl="0" indent="-342900">
              <a:buFont typeface="Arial" panose="020B0604020202020204" pitchFamily="34" charset="0"/>
              <a:buChar char="•"/>
            </a:pPr>
            <a:endParaRPr lang="en-US" dirty="0"/>
          </a:p>
          <a:p>
            <a:pPr marL="342900" lvl="0" indent="-342900">
              <a:buFont typeface="Arial" panose="020B0604020202020204" pitchFamily="34" charset="0"/>
              <a:buChar char="•"/>
            </a:pPr>
            <a:r>
              <a:rPr lang="en-US" dirty="0"/>
              <a:t>Advance Care Planning </a:t>
            </a:r>
            <a:r>
              <a:rPr lang="en-US" dirty="0" smtClean="0"/>
              <a:t>Support</a:t>
            </a:r>
          </a:p>
          <a:p>
            <a:pPr marL="342900" lvl="0" indent="-342900">
              <a:buFont typeface="Arial" panose="020B0604020202020204" pitchFamily="34" charset="0"/>
              <a:buChar char="•"/>
            </a:pPr>
            <a:endParaRPr lang="en-US" dirty="0"/>
          </a:p>
          <a:p>
            <a:pPr marL="342900" lvl="0" indent="-342900">
              <a:buFont typeface="Arial" panose="020B0604020202020204" pitchFamily="34" charset="0"/>
              <a:buChar char="•"/>
            </a:pPr>
            <a:r>
              <a:rPr lang="en-US" dirty="0"/>
              <a:t>Access to the radiation and surgical oncology pathways content for use in assessing the appropriateness of care of the specialists to whom the medical oncologist refers his/her CMS patients </a:t>
            </a:r>
          </a:p>
          <a:p>
            <a:endParaRPr lang="en-US" dirty="0"/>
          </a:p>
        </p:txBody>
      </p:sp>
      <p:sp>
        <p:nvSpPr>
          <p:cNvPr id="4" name="Slide Number Placeholder 3"/>
          <p:cNvSpPr>
            <a:spLocks noGrp="1"/>
          </p:cNvSpPr>
          <p:nvPr>
            <p:ph type="sldNum" sz="quarter" idx="12"/>
          </p:nvPr>
        </p:nvSpPr>
        <p:spPr/>
        <p:txBody>
          <a:bodyPr/>
          <a:lstStyle/>
          <a:p>
            <a:fld id="{C93285BB-2981-3A42-AFB3-64AFBC84ADCA}" type="slidenum">
              <a:rPr lang="en-US" smtClean="0"/>
              <a:pPr/>
              <a:t>19</a:t>
            </a:fld>
            <a:endParaRPr lang="en-US"/>
          </a:p>
        </p:txBody>
      </p:sp>
    </p:spTree>
    <p:extLst>
      <p:ext uri="{BB962C8B-B14F-4D97-AF65-F5344CB8AC3E}">
        <p14:creationId xmlns:p14="http://schemas.microsoft.com/office/powerpoint/2010/main" val="3524507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Introduction</a:t>
            </a:r>
            <a:endParaRPr lang="en-US" sz="3600" dirty="0"/>
          </a:p>
        </p:txBody>
      </p:sp>
      <p:sp>
        <p:nvSpPr>
          <p:cNvPr id="6" name="Content Placeholder 5"/>
          <p:cNvSpPr>
            <a:spLocks noGrp="1"/>
          </p:cNvSpPr>
          <p:nvPr>
            <p:ph idx="1"/>
          </p:nvPr>
        </p:nvSpPr>
        <p:spPr/>
        <p:txBody>
          <a:bodyPr>
            <a:normAutofit/>
          </a:bodyPr>
          <a:lstStyle/>
          <a:p>
            <a:endParaRPr lang="en-US" sz="2800" dirty="0" smtClean="0"/>
          </a:p>
          <a:p>
            <a:pPr algn="ctr"/>
            <a:endParaRPr lang="en-US" sz="2800" dirty="0" smtClean="0"/>
          </a:p>
          <a:p>
            <a:pPr algn="ctr"/>
            <a:r>
              <a:rPr lang="en-US" sz="2800" dirty="0" smtClean="0"/>
              <a:t>Ed Rodgers</a:t>
            </a:r>
          </a:p>
          <a:p>
            <a:pPr algn="ctr"/>
            <a:r>
              <a:rPr lang="en-US" sz="2800" dirty="0" smtClean="0"/>
              <a:t>Director of Network Development</a:t>
            </a:r>
          </a:p>
          <a:p>
            <a:pPr algn="ctr"/>
            <a:endParaRPr lang="en-US" sz="2800" dirty="0"/>
          </a:p>
          <a:p>
            <a:pPr algn="ctr"/>
            <a:r>
              <a:rPr lang="en-US" sz="2800" dirty="0"/>
              <a:t>Thank you for the opportunity to talk today!</a:t>
            </a:r>
          </a:p>
          <a:p>
            <a:pPr algn="ctr"/>
            <a:endParaRPr lang="en-US" sz="2800" dirty="0" smtClean="0"/>
          </a:p>
          <a:p>
            <a:endParaRPr lang="en-US" sz="2800" dirty="0"/>
          </a:p>
        </p:txBody>
      </p:sp>
      <p:sp>
        <p:nvSpPr>
          <p:cNvPr id="7" name="Slide Number Placeholder 6"/>
          <p:cNvSpPr>
            <a:spLocks noGrp="1"/>
          </p:cNvSpPr>
          <p:nvPr>
            <p:ph type="sldNum" sz="quarter" idx="12"/>
          </p:nvPr>
        </p:nvSpPr>
        <p:spPr/>
        <p:txBody>
          <a:bodyPr/>
          <a:lstStyle/>
          <a:p>
            <a:fld id="{C93285BB-2981-3A42-AFB3-64AFBC84ADCA}" type="slidenum">
              <a:rPr lang="en-US" smtClean="0"/>
              <a:pPr/>
              <a:t>2</a:t>
            </a:fld>
            <a:endParaRPr lang="en-US"/>
          </a:p>
        </p:txBody>
      </p:sp>
    </p:spTree>
    <p:extLst>
      <p:ext uri="{BB962C8B-B14F-4D97-AF65-F5344CB8AC3E}">
        <p14:creationId xmlns:p14="http://schemas.microsoft.com/office/powerpoint/2010/main" val="10856430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6653" y="3265820"/>
            <a:ext cx="4285673" cy="1362075"/>
          </a:xfrm>
        </p:spPr>
        <p:txBody>
          <a:bodyPr>
            <a:normAutofit/>
          </a:bodyPr>
          <a:lstStyle/>
          <a:p>
            <a:pPr algn="ctr"/>
            <a:r>
              <a:rPr lang="en-US" sz="3200" dirty="0" smtClean="0"/>
              <a:t>Content Development and Maintenance</a:t>
            </a:r>
            <a:endParaRPr lang="en-US" sz="3200" dirty="0"/>
          </a:p>
        </p:txBody>
      </p:sp>
      <p:sp>
        <p:nvSpPr>
          <p:cNvPr id="5" name="Slide Number Placeholder 4"/>
          <p:cNvSpPr>
            <a:spLocks noGrp="1"/>
          </p:cNvSpPr>
          <p:nvPr>
            <p:ph type="sldNum" sz="quarter" idx="12"/>
          </p:nvPr>
        </p:nvSpPr>
        <p:spPr/>
        <p:txBody>
          <a:bodyPr/>
          <a:lstStyle/>
          <a:p>
            <a:fld id="{C93285BB-2981-3A42-AFB3-64AFBC84ADCA}" type="slidenum">
              <a:rPr lang="en-US" smtClean="0"/>
              <a:pPr/>
              <a:t>20</a:t>
            </a:fld>
            <a:endParaRPr lang="en-US"/>
          </a:p>
        </p:txBody>
      </p:sp>
    </p:spTree>
    <p:extLst>
      <p:ext uri="{BB962C8B-B14F-4D97-AF65-F5344CB8AC3E}">
        <p14:creationId xmlns:p14="http://schemas.microsoft.com/office/powerpoint/2010/main" val="29466200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6764866" cy="1143000"/>
          </a:xfrm>
        </p:spPr>
        <p:txBody>
          <a:bodyPr>
            <a:normAutofit/>
          </a:bodyPr>
          <a:lstStyle/>
          <a:p>
            <a:r>
              <a:rPr lang="en-US" sz="3600" dirty="0" smtClean="0"/>
              <a:t>What do Via Pathways Cover?</a:t>
            </a:r>
            <a:endParaRPr lang="en-US" sz="3600" dirty="0"/>
          </a:p>
        </p:txBody>
      </p:sp>
      <p:sp>
        <p:nvSpPr>
          <p:cNvPr id="6" name="Slide Number Placeholder 5"/>
          <p:cNvSpPr>
            <a:spLocks noGrp="1"/>
          </p:cNvSpPr>
          <p:nvPr>
            <p:ph type="sldNum" sz="quarter" idx="12"/>
          </p:nvPr>
        </p:nvSpPr>
        <p:spPr/>
        <p:txBody>
          <a:bodyPr/>
          <a:lstStyle/>
          <a:p>
            <a:fld id="{C93285BB-2981-3A42-AFB3-64AFBC84ADCA}" type="slidenum">
              <a:rPr lang="en-US" smtClean="0"/>
              <a:pPr/>
              <a:t>21</a:t>
            </a:fld>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800" y="2118750"/>
            <a:ext cx="8572500" cy="3157575"/>
          </a:xfrm>
          <a:prstGeom prst="rect">
            <a:avLst/>
          </a:prstGeom>
        </p:spPr>
      </p:pic>
    </p:spTree>
    <p:extLst>
      <p:ext uri="{BB962C8B-B14F-4D97-AF65-F5344CB8AC3E}">
        <p14:creationId xmlns:p14="http://schemas.microsoft.com/office/powerpoint/2010/main" val="2926936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619" y="0"/>
            <a:ext cx="6764866" cy="1143000"/>
          </a:xfrm>
        </p:spPr>
        <p:txBody>
          <a:bodyPr>
            <a:normAutofit/>
          </a:bodyPr>
          <a:lstStyle/>
          <a:p>
            <a:r>
              <a:rPr lang="en-US" sz="3600" dirty="0" smtClean="0"/>
              <a:t>What do Via Pathways Cover?</a:t>
            </a:r>
            <a:endParaRPr lang="en-US" sz="3600" dirty="0"/>
          </a:p>
        </p:txBody>
      </p:sp>
      <p:sp>
        <p:nvSpPr>
          <p:cNvPr id="7" name="Slide Number Placeholder 6"/>
          <p:cNvSpPr>
            <a:spLocks noGrp="1"/>
          </p:cNvSpPr>
          <p:nvPr>
            <p:ph type="sldNum" sz="quarter" idx="12"/>
          </p:nvPr>
        </p:nvSpPr>
        <p:spPr/>
        <p:txBody>
          <a:bodyPr/>
          <a:lstStyle/>
          <a:p>
            <a:fld id="{C93285BB-2981-3A42-AFB3-64AFBC84ADCA}" type="slidenum">
              <a:rPr lang="en-US" smtClean="0"/>
              <a:pPr/>
              <a:t>22</a:t>
            </a:fld>
            <a:endParaRPr lang="en-US"/>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126670"/>
            <a:ext cx="9144000" cy="5233309"/>
          </a:xfrm>
          <a:prstGeom prst="rect">
            <a:avLst/>
          </a:prstGeom>
        </p:spPr>
      </p:pic>
    </p:spTree>
    <p:extLst>
      <p:ext uri="{BB962C8B-B14F-4D97-AF65-F5344CB8AC3E}">
        <p14:creationId xmlns:p14="http://schemas.microsoft.com/office/powerpoint/2010/main" val="13049506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710" y="0"/>
            <a:ext cx="6764866" cy="1143000"/>
          </a:xfrm>
        </p:spPr>
        <p:txBody>
          <a:bodyPr>
            <a:normAutofit/>
          </a:bodyPr>
          <a:lstStyle/>
          <a:p>
            <a:r>
              <a:rPr lang="en-US" sz="3600" dirty="0" smtClean="0"/>
              <a:t>Who Develops the Via Pathways?</a:t>
            </a:r>
            <a:endParaRPr lang="en-US" sz="3600" dirty="0"/>
          </a:p>
        </p:txBody>
      </p:sp>
      <p:sp>
        <p:nvSpPr>
          <p:cNvPr id="6" name="Slide Number Placeholder 5"/>
          <p:cNvSpPr>
            <a:spLocks noGrp="1"/>
          </p:cNvSpPr>
          <p:nvPr>
            <p:ph type="sldNum" sz="quarter" idx="12"/>
          </p:nvPr>
        </p:nvSpPr>
        <p:spPr/>
        <p:txBody>
          <a:bodyPr/>
          <a:lstStyle/>
          <a:p>
            <a:fld id="{C93285BB-2981-3A42-AFB3-64AFBC84ADCA}" type="slidenum">
              <a:rPr lang="en-US" smtClean="0"/>
              <a:pPr/>
              <a:t>23</a:t>
            </a:fld>
            <a:endParaRPr lang="en-US"/>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143000"/>
            <a:ext cx="9144000" cy="4903695"/>
          </a:xfrm>
          <a:prstGeom prst="rect">
            <a:avLst/>
          </a:prstGeom>
        </p:spPr>
      </p:pic>
      <p:sp>
        <p:nvSpPr>
          <p:cNvPr id="5" name="TextBox 4"/>
          <p:cNvSpPr txBox="1"/>
          <p:nvPr/>
        </p:nvSpPr>
        <p:spPr>
          <a:xfrm>
            <a:off x="1382110" y="6085490"/>
            <a:ext cx="6794938" cy="369332"/>
          </a:xfrm>
          <a:prstGeom prst="rect">
            <a:avLst/>
          </a:prstGeom>
          <a:noFill/>
        </p:spPr>
        <p:txBody>
          <a:bodyPr wrap="square" rtlCol="0">
            <a:spAutoFit/>
          </a:bodyPr>
          <a:lstStyle/>
          <a:p>
            <a:r>
              <a:rPr lang="en-US" dirty="0" smtClean="0"/>
              <a:t>Committee Membership open to ALL Via Network Physicians</a:t>
            </a:r>
            <a:endParaRPr lang="en-US" dirty="0"/>
          </a:p>
        </p:txBody>
      </p:sp>
    </p:spTree>
    <p:extLst>
      <p:ext uri="{BB962C8B-B14F-4D97-AF65-F5344CB8AC3E}">
        <p14:creationId xmlns:p14="http://schemas.microsoft.com/office/powerpoint/2010/main" val="29352999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Committee Process</a:t>
            </a:r>
            <a:endParaRPr lang="en-US" sz="3200" dirty="0"/>
          </a:p>
        </p:txBody>
      </p:sp>
      <p:sp>
        <p:nvSpPr>
          <p:cNvPr id="5" name="Content Placeholder 4"/>
          <p:cNvSpPr>
            <a:spLocks noGrp="1"/>
          </p:cNvSpPr>
          <p:nvPr>
            <p:ph idx="1"/>
          </p:nvPr>
        </p:nvSpPr>
        <p:spPr>
          <a:xfrm>
            <a:off x="457200" y="1328923"/>
            <a:ext cx="8229600" cy="4934717"/>
          </a:xfrm>
        </p:spPr>
        <p:txBody>
          <a:bodyPr>
            <a:normAutofit/>
          </a:bodyPr>
          <a:lstStyle/>
          <a:p>
            <a:pPr marL="457200" indent="-457200" algn="just">
              <a:spcAft>
                <a:spcPts val="600"/>
              </a:spcAft>
              <a:buFont typeface="Arial" pitchFamily="34" charset="0"/>
              <a:buChar char="•"/>
            </a:pPr>
            <a:r>
              <a:rPr lang="en-US" sz="2400" dirty="0"/>
              <a:t>Disease Committee Participation open to all physicians and staff</a:t>
            </a:r>
          </a:p>
          <a:p>
            <a:pPr marL="914400" lvl="1" indent="-457200" algn="just">
              <a:spcAft>
                <a:spcPts val="1800"/>
              </a:spcAft>
              <a:buFont typeface="Arial" pitchFamily="34" charset="0"/>
              <a:buChar char="•"/>
            </a:pPr>
            <a:r>
              <a:rPr lang="en-US" sz="2000" dirty="0">
                <a:solidFill>
                  <a:srgbClr val="115697"/>
                </a:solidFill>
              </a:rPr>
              <a:t>“Signing Up” for specific committees will ensure communication of all agendas/minutes and Outlook invitation (communicate to </a:t>
            </a:r>
            <a:r>
              <a:rPr lang="en-US" sz="2000" dirty="0" smtClean="0">
                <a:solidFill>
                  <a:srgbClr val="115697"/>
                </a:solidFill>
              </a:rPr>
              <a:t>Lauren Bradford)</a:t>
            </a:r>
            <a:endParaRPr lang="en-US" sz="2000" dirty="0">
              <a:solidFill>
                <a:srgbClr val="115697"/>
              </a:solidFill>
            </a:endParaRPr>
          </a:p>
          <a:p>
            <a:pPr marL="457200" indent="-457200">
              <a:spcAft>
                <a:spcPts val="1800"/>
              </a:spcAft>
              <a:buFont typeface="Arial" pitchFamily="34" charset="0"/>
              <a:buChar char="•"/>
            </a:pPr>
            <a:r>
              <a:rPr lang="en-US" sz="2400" dirty="0" smtClean="0"/>
              <a:t>Meeting schedule published for all of 2015</a:t>
            </a:r>
          </a:p>
          <a:p>
            <a:pPr marL="457200" indent="-457200">
              <a:spcAft>
                <a:spcPts val="1800"/>
              </a:spcAft>
              <a:buFont typeface="Arial" pitchFamily="34" charset="0"/>
              <a:buChar char="•"/>
            </a:pPr>
            <a:r>
              <a:rPr lang="en-US" sz="2400" dirty="0" smtClean="0"/>
              <a:t>1 hour webinar/call at 5 pm Eastern time</a:t>
            </a:r>
          </a:p>
          <a:p>
            <a:pPr marL="457200" indent="-457200">
              <a:buFont typeface="Arial" pitchFamily="34" charset="0"/>
              <a:buChar char="•"/>
            </a:pPr>
            <a:r>
              <a:rPr lang="en-US" sz="2400" dirty="0" smtClean="0"/>
              <a:t>CME Granted</a:t>
            </a:r>
          </a:p>
        </p:txBody>
      </p:sp>
      <p:sp>
        <p:nvSpPr>
          <p:cNvPr id="4" name="Slide Number Placeholder 3"/>
          <p:cNvSpPr>
            <a:spLocks noGrp="1"/>
          </p:cNvSpPr>
          <p:nvPr>
            <p:ph type="sldNum" sz="quarter" idx="12"/>
          </p:nvPr>
        </p:nvSpPr>
        <p:spPr/>
        <p:txBody>
          <a:bodyPr/>
          <a:lstStyle/>
          <a:p>
            <a:fld id="{C93285BB-2981-3A42-AFB3-64AFBC84ADCA}" type="slidenum">
              <a:rPr lang="en-US" smtClean="0"/>
              <a:pPr/>
              <a:t>24</a:t>
            </a:fld>
            <a:endParaRPr lang="en-US"/>
          </a:p>
        </p:txBody>
      </p:sp>
    </p:spTree>
    <p:extLst>
      <p:ext uri="{BB962C8B-B14F-4D97-AF65-F5344CB8AC3E}">
        <p14:creationId xmlns:p14="http://schemas.microsoft.com/office/powerpoint/2010/main" val="1540767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Pathway Determinants</a:t>
            </a:r>
            <a:endParaRPr lang="en-US" dirty="0"/>
          </a:p>
        </p:txBody>
      </p:sp>
      <p:sp>
        <p:nvSpPr>
          <p:cNvPr id="3" name="Slide Number Placeholder 2"/>
          <p:cNvSpPr>
            <a:spLocks noGrp="1"/>
          </p:cNvSpPr>
          <p:nvPr>
            <p:ph type="sldNum" sz="quarter" idx="12"/>
          </p:nvPr>
        </p:nvSpPr>
        <p:spPr/>
        <p:txBody>
          <a:bodyPr/>
          <a:lstStyle/>
          <a:p>
            <a:fld id="{C93285BB-2981-3A42-AFB3-64AFBC84ADCA}" type="slidenum">
              <a:rPr lang="en-US" smtClean="0"/>
              <a:pPr/>
              <a:t>25</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86" y="1927028"/>
            <a:ext cx="8621486" cy="3723069"/>
          </a:xfrm>
          <a:prstGeom prst="rect">
            <a:avLst/>
          </a:prstGeom>
        </p:spPr>
      </p:pic>
    </p:spTree>
    <p:extLst>
      <p:ext uri="{BB962C8B-B14F-4D97-AF65-F5344CB8AC3E}">
        <p14:creationId xmlns:p14="http://schemas.microsoft.com/office/powerpoint/2010/main" val="3801658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2060"/>
                </a:solidFill>
              </a:rPr>
              <a:t>Pathways Framework</a:t>
            </a:r>
            <a:endParaRPr lang="en-US" sz="3200" dirty="0">
              <a:solidFill>
                <a:srgbClr val="002060"/>
              </a:solidFill>
            </a:endParaRPr>
          </a:p>
        </p:txBody>
      </p:sp>
      <p:sp>
        <p:nvSpPr>
          <p:cNvPr id="4" name="Content Placeholder 3"/>
          <p:cNvSpPr>
            <a:spLocks noGrp="1"/>
          </p:cNvSpPr>
          <p:nvPr>
            <p:ph idx="1"/>
          </p:nvPr>
        </p:nvSpPr>
        <p:spPr>
          <a:xfrm>
            <a:off x="457200" y="1371600"/>
            <a:ext cx="8229600" cy="4736592"/>
          </a:xfrm>
        </p:spPr>
        <p:txBody>
          <a:bodyPr>
            <a:normAutofit/>
          </a:bodyPr>
          <a:lstStyle/>
          <a:p>
            <a:pPr algn="ctr"/>
            <a:r>
              <a:rPr lang="en-US" sz="2400" dirty="0" smtClean="0"/>
              <a:t>Committees agree on Primary </a:t>
            </a:r>
          </a:p>
          <a:p>
            <a:pPr algn="ctr">
              <a:spcAft>
                <a:spcPts val="3000"/>
              </a:spcAft>
            </a:pPr>
            <a:r>
              <a:rPr lang="en-US" sz="2400" dirty="0" smtClean="0"/>
              <a:t>“Single Best” Option</a:t>
            </a:r>
          </a:p>
          <a:p>
            <a:pPr algn="ctr">
              <a:spcAft>
                <a:spcPts val="3000"/>
              </a:spcAft>
            </a:pPr>
            <a:r>
              <a:rPr lang="en-US" sz="2400" dirty="0" smtClean="0"/>
              <a:t>Plus</a:t>
            </a:r>
          </a:p>
          <a:p>
            <a:pPr algn="ctr">
              <a:spcAft>
                <a:spcPts val="3000"/>
              </a:spcAft>
            </a:pPr>
            <a:r>
              <a:rPr lang="en-US" sz="2400" dirty="0" smtClean="0"/>
              <a:t>Committees add “Other Patient Scenarios” where needed – On Pathway</a:t>
            </a:r>
          </a:p>
          <a:p>
            <a:pPr algn="ctr"/>
            <a:r>
              <a:rPr lang="en-US" sz="2400" dirty="0" smtClean="0"/>
              <a:t>(e.g., poor performance status, can’t travel for weekly therapy, drug shortage, etc.)</a:t>
            </a:r>
            <a:endParaRPr lang="en-US" sz="2400" dirty="0"/>
          </a:p>
        </p:txBody>
      </p:sp>
      <p:sp>
        <p:nvSpPr>
          <p:cNvPr id="6" name="Slide Number Placeholder 5"/>
          <p:cNvSpPr>
            <a:spLocks noGrp="1"/>
          </p:cNvSpPr>
          <p:nvPr>
            <p:ph type="sldNum" sz="quarter" idx="12"/>
          </p:nvPr>
        </p:nvSpPr>
        <p:spPr/>
        <p:txBody>
          <a:bodyPr/>
          <a:lstStyle/>
          <a:p>
            <a:fld id="{C93285BB-2981-3A42-AFB3-64AFBC84ADCA}" type="slidenum">
              <a:rPr lang="en-US" smtClean="0"/>
              <a:pPr/>
              <a:t>26</a:t>
            </a:fld>
            <a:endParaRPr lang="en-US" dirty="0"/>
          </a:p>
        </p:txBody>
      </p:sp>
    </p:spTree>
    <p:extLst>
      <p:ext uri="{BB962C8B-B14F-4D97-AF65-F5344CB8AC3E}">
        <p14:creationId xmlns:p14="http://schemas.microsoft.com/office/powerpoint/2010/main" val="38115884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On Pathway Rate Goal</a:t>
            </a:r>
            <a:endParaRPr lang="en-US" sz="3200" dirty="0"/>
          </a:p>
        </p:txBody>
      </p:sp>
      <p:sp>
        <p:nvSpPr>
          <p:cNvPr id="4" name="Content Placeholder 3"/>
          <p:cNvSpPr>
            <a:spLocks noGrp="1"/>
          </p:cNvSpPr>
          <p:nvPr>
            <p:ph idx="1"/>
          </p:nvPr>
        </p:nvSpPr>
        <p:spPr>
          <a:xfrm>
            <a:off x="457200" y="1361622"/>
            <a:ext cx="8229600" cy="4525963"/>
          </a:xfrm>
        </p:spPr>
        <p:txBody>
          <a:bodyPr>
            <a:normAutofit/>
          </a:bodyPr>
          <a:lstStyle/>
          <a:p>
            <a:pPr algn="ctr">
              <a:spcAft>
                <a:spcPts val="3000"/>
              </a:spcAft>
            </a:pPr>
            <a:r>
              <a:rPr lang="en-US" sz="2400" dirty="0" smtClean="0"/>
              <a:t>Goal:  80%</a:t>
            </a:r>
          </a:p>
          <a:p>
            <a:pPr algn="ctr">
              <a:spcAft>
                <a:spcPts val="3000"/>
              </a:spcAft>
            </a:pPr>
            <a:r>
              <a:rPr lang="en-US" sz="2400" dirty="0" smtClean="0"/>
              <a:t>But this is not a specific target…rather a broad goal to ensure that the Via Pathways can fit 80% of the patients within each disease</a:t>
            </a:r>
          </a:p>
          <a:p>
            <a:pPr algn="ctr"/>
            <a:r>
              <a:rPr lang="en-US" sz="2400" dirty="0" smtClean="0"/>
              <a:t>It’s ALWAYS ok to go Off Pathway…  </a:t>
            </a:r>
            <a:endParaRPr lang="en-US" sz="2400" dirty="0"/>
          </a:p>
        </p:txBody>
      </p:sp>
      <p:sp>
        <p:nvSpPr>
          <p:cNvPr id="6" name="Slide Number Placeholder 5"/>
          <p:cNvSpPr>
            <a:spLocks noGrp="1"/>
          </p:cNvSpPr>
          <p:nvPr>
            <p:ph type="sldNum" sz="quarter" idx="12"/>
          </p:nvPr>
        </p:nvSpPr>
        <p:spPr/>
        <p:txBody>
          <a:bodyPr/>
          <a:lstStyle/>
          <a:p>
            <a:fld id="{C93285BB-2981-3A42-AFB3-64AFBC84ADCA}" type="slidenum">
              <a:rPr lang="en-US" smtClean="0"/>
              <a:pPr/>
              <a:t>27</a:t>
            </a:fld>
            <a:endParaRPr lang="en-US" dirty="0"/>
          </a:p>
        </p:txBody>
      </p:sp>
    </p:spTree>
    <p:extLst>
      <p:ext uri="{BB962C8B-B14F-4D97-AF65-F5344CB8AC3E}">
        <p14:creationId xmlns:p14="http://schemas.microsoft.com/office/powerpoint/2010/main" val="34237304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3" y="3771366"/>
            <a:ext cx="3160710" cy="1362075"/>
          </a:xfrm>
        </p:spPr>
        <p:txBody>
          <a:bodyPr>
            <a:normAutofit/>
          </a:bodyPr>
          <a:lstStyle/>
          <a:p>
            <a:pPr algn="ctr"/>
            <a:r>
              <a:rPr lang="en-US" sz="3200" dirty="0" smtClean="0"/>
              <a:t>Demonstration</a:t>
            </a:r>
            <a:endParaRPr lang="en-US" sz="3200" dirty="0"/>
          </a:p>
        </p:txBody>
      </p:sp>
      <p:sp>
        <p:nvSpPr>
          <p:cNvPr id="5" name="Slide Number Placeholder 4"/>
          <p:cNvSpPr>
            <a:spLocks noGrp="1"/>
          </p:cNvSpPr>
          <p:nvPr>
            <p:ph type="sldNum" sz="quarter" idx="12"/>
          </p:nvPr>
        </p:nvSpPr>
        <p:spPr/>
        <p:txBody>
          <a:bodyPr/>
          <a:lstStyle/>
          <a:p>
            <a:fld id="{C93285BB-2981-3A42-AFB3-64AFBC84ADCA}" type="slidenum">
              <a:rPr lang="en-US" smtClean="0"/>
              <a:pPr/>
              <a:t>28</a:t>
            </a:fld>
            <a:endParaRPr lang="en-US"/>
          </a:p>
        </p:txBody>
      </p:sp>
    </p:spTree>
    <p:extLst>
      <p:ext uri="{BB962C8B-B14F-4D97-AF65-F5344CB8AC3E}">
        <p14:creationId xmlns:p14="http://schemas.microsoft.com/office/powerpoint/2010/main" val="19384153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3022" y="3686840"/>
            <a:ext cx="3939306" cy="1362075"/>
          </a:xfrm>
        </p:spPr>
        <p:txBody>
          <a:bodyPr>
            <a:normAutofit/>
          </a:bodyPr>
          <a:lstStyle/>
          <a:p>
            <a:pPr algn="ctr"/>
            <a:r>
              <a:rPr lang="en-US" sz="3200" dirty="0" smtClean="0"/>
              <a:t>Implementation</a:t>
            </a:r>
            <a:endParaRPr lang="en-US" sz="3200" dirty="0"/>
          </a:p>
        </p:txBody>
      </p:sp>
      <p:sp>
        <p:nvSpPr>
          <p:cNvPr id="5" name="Slide Number Placeholder 4"/>
          <p:cNvSpPr>
            <a:spLocks noGrp="1"/>
          </p:cNvSpPr>
          <p:nvPr>
            <p:ph type="sldNum" sz="quarter" idx="12"/>
          </p:nvPr>
        </p:nvSpPr>
        <p:spPr/>
        <p:txBody>
          <a:bodyPr/>
          <a:lstStyle/>
          <a:p>
            <a:fld id="{C93285BB-2981-3A42-AFB3-64AFBC84ADCA}" type="slidenum">
              <a:rPr lang="en-US" smtClean="0"/>
              <a:pPr/>
              <a:t>29</a:t>
            </a:fld>
            <a:endParaRPr lang="en-US" dirty="0"/>
          </a:p>
        </p:txBody>
      </p:sp>
    </p:spTree>
    <p:extLst>
      <p:ext uri="{BB962C8B-B14F-4D97-AF65-F5344CB8AC3E}">
        <p14:creationId xmlns:p14="http://schemas.microsoft.com/office/powerpoint/2010/main" val="3417972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Who are we?</a:t>
            </a:r>
            <a:endParaRPr lang="en-US" sz="3600" dirty="0"/>
          </a:p>
        </p:txBody>
      </p:sp>
      <p:sp>
        <p:nvSpPr>
          <p:cNvPr id="3" name="Content Placeholder 2"/>
          <p:cNvSpPr>
            <a:spLocks noGrp="1"/>
          </p:cNvSpPr>
          <p:nvPr>
            <p:ph idx="1"/>
          </p:nvPr>
        </p:nvSpPr>
        <p:spPr/>
        <p:txBody>
          <a:bodyPr>
            <a:normAutofit fontScale="85000" lnSpcReduction="20000"/>
          </a:bodyPr>
          <a:lstStyle/>
          <a:p>
            <a:pPr marL="571500" indent="-571500">
              <a:buFont typeface="Arial" panose="020B0604020202020204" pitchFamily="34" charset="0"/>
              <a:buChar char="•"/>
            </a:pPr>
            <a:r>
              <a:rPr lang="en-US" sz="3600" dirty="0" smtClean="0"/>
              <a:t>Via Oncology is a clinical pathways company focused exclusively on all things cancer</a:t>
            </a:r>
          </a:p>
          <a:p>
            <a:pPr marL="571500" indent="-571500">
              <a:buFont typeface="Arial" panose="020B0604020202020204" pitchFamily="34" charset="0"/>
              <a:buChar char="•"/>
            </a:pPr>
            <a:endParaRPr lang="en-US" sz="3600" dirty="0" smtClean="0"/>
          </a:p>
          <a:p>
            <a:pPr marL="571500" indent="-571500">
              <a:buFont typeface="Arial" panose="020B0604020202020204" pitchFamily="34" charset="0"/>
              <a:buChar char="•"/>
            </a:pPr>
            <a:r>
              <a:rPr lang="en-US" sz="3600" dirty="0" smtClean="0"/>
              <a:t>Started in 2009 - Today over 1150 cancer providers from 28 practices in 19 states</a:t>
            </a:r>
          </a:p>
          <a:p>
            <a:pPr marL="1314450" lvl="1" indent="-571500">
              <a:buFont typeface="Arial" panose="020B0604020202020204" pitchFamily="34" charset="0"/>
              <a:buChar char="•"/>
            </a:pPr>
            <a:r>
              <a:rPr lang="en-US" sz="3300" dirty="0" smtClean="0"/>
              <a:t>4 Academic Centers</a:t>
            </a:r>
          </a:p>
          <a:p>
            <a:pPr marL="1314450" lvl="1" indent="-571500">
              <a:buFont typeface="Arial" panose="020B0604020202020204" pitchFamily="34" charset="0"/>
              <a:buChar char="•"/>
            </a:pPr>
            <a:r>
              <a:rPr lang="en-US" sz="3300" dirty="0" smtClean="0"/>
              <a:t>10 Hospital Based Programs</a:t>
            </a:r>
          </a:p>
          <a:p>
            <a:pPr marL="1314450" lvl="1" indent="-571500">
              <a:buFont typeface="Arial" panose="020B0604020202020204" pitchFamily="34" charset="0"/>
              <a:buChar char="•"/>
            </a:pPr>
            <a:r>
              <a:rPr lang="en-US" sz="3300" dirty="0" smtClean="0"/>
              <a:t>14 Community Based Programs</a:t>
            </a:r>
          </a:p>
          <a:p>
            <a:pPr marL="1714500" lvl="2" indent="-571500">
              <a:buFont typeface="Arial" panose="020B0604020202020204" pitchFamily="34" charset="0"/>
              <a:buChar char="•"/>
            </a:pPr>
            <a:r>
              <a:rPr lang="en-US" sz="3000" dirty="0" smtClean="0"/>
              <a:t>11 are Aetna OPCMH Project Sites</a:t>
            </a:r>
            <a:endParaRPr lang="en-US" sz="3000" dirty="0"/>
          </a:p>
        </p:txBody>
      </p:sp>
      <p:sp>
        <p:nvSpPr>
          <p:cNvPr id="7" name="Slide Number Placeholder 6"/>
          <p:cNvSpPr>
            <a:spLocks noGrp="1"/>
          </p:cNvSpPr>
          <p:nvPr>
            <p:ph type="sldNum" sz="quarter" idx="12"/>
          </p:nvPr>
        </p:nvSpPr>
        <p:spPr/>
        <p:txBody>
          <a:bodyPr/>
          <a:lstStyle/>
          <a:p>
            <a:fld id="{C93285BB-2981-3A42-AFB3-64AFBC84ADCA}" type="slidenum">
              <a:rPr lang="en-US" smtClean="0"/>
              <a:pPr/>
              <a:t>3</a:t>
            </a:fld>
            <a:endParaRPr lang="en-US"/>
          </a:p>
        </p:txBody>
      </p:sp>
    </p:spTree>
    <p:extLst>
      <p:ext uri="{BB962C8B-B14F-4D97-AF65-F5344CB8AC3E}">
        <p14:creationId xmlns:p14="http://schemas.microsoft.com/office/powerpoint/2010/main" val="22853204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Customer Support</a:t>
            </a:r>
            <a:endParaRPr lang="en-US" sz="3200" dirty="0"/>
          </a:p>
        </p:txBody>
      </p:sp>
      <p:sp>
        <p:nvSpPr>
          <p:cNvPr id="5" name="Content Placeholder 4"/>
          <p:cNvSpPr>
            <a:spLocks noGrp="1"/>
          </p:cNvSpPr>
          <p:nvPr>
            <p:ph idx="1"/>
          </p:nvPr>
        </p:nvSpPr>
        <p:spPr>
          <a:xfrm>
            <a:off x="457200" y="1318682"/>
            <a:ext cx="8229600" cy="4525963"/>
          </a:xfrm>
        </p:spPr>
        <p:txBody>
          <a:bodyPr>
            <a:normAutofit/>
          </a:bodyPr>
          <a:lstStyle/>
          <a:p>
            <a:pPr marL="457200" indent="-457200">
              <a:spcAft>
                <a:spcPts val="1800"/>
              </a:spcAft>
              <a:buFont typeface="Arial" pitchFamily="34" charset="0"/>
              <a:buChar char="•"/>
            </a:pPr>
            <a:r>
              <a:rPr lang="en-US" sz="2400" dirty="0" smtClean="0"/>
              <a:t>Account Manager (Lauren Bradford)</a:t>
            </a:r>
          </a:p>
          <a:p>
            <a:pPr marL="457200" indent="-457200">
              <a:spcAft>
                <a:spcPts val="1800"/>
              </a:spcAft>
              <a:buFont typeface="Arial" pitchFamily="34" charset="0"/>
              <a:buChar char="•"/>
            </a:pPr>
            <a:r>
              <a:rPr lang="en-US" sz="2400" dirty="0" smtClean="0"/>
              <a:t>Implementation Project Manager (Nancy Wolper)</a:t>
            </a:r>
            <a:endParaRPr lang="en-US" sz="2400" dirty="0"/>
          </a:p>
          <a:p>
            <a:pPr marL="457200" indent="-457200">
              <a:spcAft>
                <a:spcPts val="1800"/>
              </a:spcAft>
              <a:buFont typeface="Arial" pitchFamily="34" charset="0"/>
              <a:buChar char="•"/>
            </a:pPr>
            <a:r>
              <a:rPr lang="en-US" sz="2400" dirty="0" smtClean="0"/>
              <a:t>Fully staffed Help Desk</a:t>
            </a:r>
          </a:p>
          <a:p>
            <a:pPr marL="1200150" lvl="1" indent="-457200">
              <a:spcAft>
                <a:spcPts val="600"/>
              </a:spcAft>
              <a:buFont typeface="Arial" pitchFamily="34" charset="0"/>
              <a:buChar char="•"/>
            </a:pPr>
            <a:r>
              <a:rPr lang="en-US" dirty="0" smtClean="0"/>
              <a:t>“Click Here for Support”</a:t>
            </a:r>
          </a:p>
          <a:p>
            <a:pPr marL="1314450" lvl="2" indent="-457200">
              <a:buFont typeface="Arial" pitchFamily="34" charset="0"/>
              <a:buChar char="•"/>
            </a:pPr>
            <a:r>
              <a:rPr lang="en-US" sz="1700" dirty="0" smtClean="0">
                <a:solidFill>
                  <a:srgbClr val="115697"/>
                </a:solidFill>
              </a:rPr>
              <a:t>Issues</a:t>
            </a:r>
          </a:p>
          <a:p>
            <a:pPr marL="1314450" lvl="2" indent="-457200">
              <a:buFont typeface="Arial" pitchFamily="34" charset="0"/>
              <a:buChar char="•"/>
            </a:pPr>
            <a:r>
              <a:rPr lang="en-US" sz="1700" dirty="0" smtClean="0">
                <a:solidFill>
                  <a:srgbClr val="115697"/>
                </a:solidFill>
              </a:rPr>
              <a:t>Committee Feedback</a:t>
            </a:r>
            <a:endParaRPr lang="en-US" sz="1700" dirty="0">
              <a:solidFill>
                <a:srgbClr val="115697"/>
              </a:solidFill>
            </a:endParaRPr>
          </a:p>
        </p:txBody>
      </p:sp>
      <p:sp>
        <p:nvSpPr>
          <p:cNvPr id="4" name="Slide Number Placeholder 3"/>
          <p:cNvSpPr>
            <a:spLocks noGrp="1"/>
          </p:cNvSpPr>
          <p:nvPr>
            <p:ph type="sldNum" sz="quarter" idx="12"/>
          </p:nvPr>
        </p:nvSpPr>
        <p:spPr/>
        <p:txBody>
          <a:bodyPr/>
          <a:lstStyle/>
          <a:p>
            <a:fld id="{C93285BB-2981-3A42-AFB3-64AFBC84ADCA}" type="slidenum">
              <a:rPr lang="en-US" smtClean="0"/>
              <a:pPr/>
              <a:t>30</a:t>
            </a:fld>
            <a:endParaRPr lang="en-US" dirty="0"/>
          </a:p>
        </p:txBody>
      </p:sp>
    </p:spTree>
    <p:extLst>
      <p:ext uri="{BB962C8B-B14F-4D97-AF65-F5344CB8AC3E}">
        <p14:creationId xmlns:p14="http://schemas.microsoft.com/office/powerpoint/2010/main" val="9668976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6917266" cy="1060704"/>
          </a:xfrm>
        </p:spPr>
        <p:txBody>
          <a:bodyPr>
            <a:normAutofit/>
          </a:bodyPr>
          <a:lstStyle/>
          <a:p>
            <a:r>
              <a:rPr lang="en-US" sz="3200" dirty="0" smtClean="0"/>
              <a:t>Physician Access</a:t>
            </a:r>
            <a:endParaRPr lang="en-US" sz="3200" dirty="0"/>
          </a:p>
        </p:txBody>
      </p:sp>
      <p:sp>
        <p:nvSpPr>
          <p:cNvPr id="5" name="Content Placeholder 4"/>
          <p:cNvSpPr>
            <a:spLocks noGrp="1"/>
          </p:cNvSpPr>
          <p:nvPr>
            <p:ph idx="1"/>
          </p:nvPr>
        </p:nvSpPr>
        <p:spPr>
          <a:xfrm>
            <a:off x="304800" y="1429346"/>
            <a:ext cx="8377382" cy="4525963"/>
          </a:xfrm>
        </p:spPr>
        <p:txBody>
          <a:bodyPr>
            <a:normAutofit/>
          </a:bodyPr>
          <a:lstStyle/>
          <a:p>
            <a:pPr>
              <a:spcAft>
                <a:spcPts val="1200"/>
              </a:spcAft>
            </a:pPr>
            <a:r>
              <a:rPr lang="en-US" sz="2400" dirty="0" smtClean="0"/>
              <a:t>3 Ways to Provide Physicians with access to Via Pathways:</a:t>
            </a:r>
          </a:p>
          <a:p>
            <a:pPr marL="571500" indent="-571500">
              <a:spcAft>
                <a:spcPts val="1800"/>
              </a:spcAft>
              <a:buFont typeface="Arial" panose="020B0604020202020204" pitchFamily="34" charset="0"/>
              <a:buChar char="•"/>
            </a:pPr>
            <a:r>
              <a:rPr lang="en-US" sz="2000" dirty="0" smtClean="0"/>
              <a:t>Hard copy of flowcharts</a:t>
            </a:r>
          </a:p>
          <a:p>
            <a:pPr marL="571500" indent="-571500">
              <a:spcAft>
                <a:spcPts val="1800"/>
              </a:spcAft>
              <a:buFont typeface="Arial" panose="020B0604020202020204" pitchFamily="34" charset="0"/>
              <a:buChar char="•"/>
            </a:pPr>
            <a:r>
              <a:rPr lang="en-US" sz="2000" dirty="0" smtClean="0"/>
              <a:t>Look up with a link on their desktop (login) to Via Portal</a:t>
            </a:r>
          </a:p>
          <a:p>
            <a:pPr marL="571500" indent="-571500">
              <a:spcAft>
                <a:spcPts val="1200"/>
              </a:spcAft>
              <a:buFont typeface="Arial" panose="020B0604020202020204" pitchFamily="34" charset="0"/>
              <a:buChar char="•"/>
            </a:pPr>
            <a:r>
              <a:rPr lang="en-US" sz="2000" dirty="0" smtClean="0"/>
              <a:t>Physicians chart on patient decision directly into the Via Portal</a:t>
            </a:r>
          </a:p>
        </p:txBody>
      </p:sp>
      <p:sp>
        <p:nvSpPr>
          <p:cNvPr id="4" name="Slide Number Placeholder 3"/>
          <p:cNvSpPr>
            <a:spLocks noGrp="1"/>
          </p:cNvSpPr>
          <p:nvPr>
            <p:ph type="sldNum" sz="quarter" idx="12"/>
          </p:nvPr>
        </p:nvSpPr>
        <p:spPr/>
        <p:txBody>
          <a:bodyPr/>
          <a:lstStyle/>
          <a:p>
            <a:fld id="{C93285BB-2981-3A42-AFB3-64AFBC84ADCA}" type="slidenum">
              <a:rPr lang="en-US" smtClean="0"/>
              <a:pPr/>
              <a:t>31</a:t>
            </a:fld>
            <a:endParaRPr lang="en-US" dirty="0"/>
          </a:p>
        </p:txBody>
      </p:sp>
    </p:spTree>
    <p:extLst>
      <p:ext uri="{BB962C8B-B14F-4D97-AF65-F5344CB8AC3E}">
        <p14:creationId xmlns:p14="http://schemas.microsoft.com/office/powerpoint/2010/main" val="17635398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3203" y="3653760"/>
            <a:ext cx="3160710" cy="1362075"/>
          </a:xfrm>
        </p:spPr>
        <p:txBody>
          <a:bodyPr>
            <a:normAutofit/>
          </a:bodyPr>
          <a:lstStyle/>
          <a:p>
            <a:pPr algn="ctr"/>
            <a:r>
              <a:rPr lang="en-US" sz="3200" dirty="0" smtClean="0"/>
              <a:t>Reporting Demo</a:t>
            </a:r>
            <a:br>
              <a:rPr lang="en-US" sz="3200" dirty="0" smtClean="0"/>
            </a:br>
            <a:r>
              <a:rPr lang="en-US" sz="3200" dirty="0" smtClean="0"/>
              <a:t>(Tableau)</a:t>
            </a:r>
            <a:endParaRPr lang="en-US" sz="3200" dirty="0"/>
          </a:p>
        </p:txBody>
      </p:sp>
      <p:sp>
        <p:nvSpPr>
          <p:cNvPr id="5" name="Slide Number Placeholder 4"/>
          <p:cNvSpPr>
            <a:spLocks noGrp="1"/>
          </p:cNvSpPr>
          <p:nvPr>
            <p:ph type="sldNum" sz="quarter" idx="12"/>
          </p:nvPr>
        </p:nvSpPr>
        <p:spPr/>
        <p:txBody>
          <a:bodyPr/>
          <a:lstStyle/>
          <a:p>
            <a:fld id="{C93285BB-2981-3A42-AFB3-64AFBC84ADCA}" type="slidenum">
              <a:rPr lang="en-US" smtClean="0"/>
              <a:pPr/>
              <a:t>32</a:t>
            </a:fld>
            <a:endParaRPr lang="en-US"/>
          </a:p>
        </p:txBody>
      </p:sp>
    </p:spTree>
    <p:extLst>
      <p:ext uri="{BB962C8B-B14F-4D97-AF65-F5344CB8AC3E}">
        <p14:creationId xmlns:p14="http://schemas.microsoft.com/office/powerpoint/2010/main" val="31314122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Questions?</a:t>
            </a:r>
            <a:endParaRPr lang="en-US" sz="3600" dirty="0"/>
          </a:p>
        </p:txBody>
      </p:sp>
      <p:sp>
        <p:nvSpPr>
          <p:cNvPr id="5" name="Slide Number Placeholder 4"/>
          <p:cNvSpPr>
            <a:spLocks noGrp="1"/>
          </p:cNvSpPr>
          <p:nvPr>
            <p:ph type="sldNum" sz="quarter" idx="12"/>
          </p:nvPr>
        </p:nvSpPr>
        <p:spPr/>
        <p:txBody>
          <a:bodyPr/>
          <a:lstStyle/>
          <a:p>
            <a:fld id="{C93285BB-2981-3A42-AFB3-64AFBC84ADCA}" type="slidenum">
              <a:rPr lang="en-US" smtClean="0"/>
              <a:pPr/>
              <a:t>33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Via Network</a:t>
            </a:r>
            <a:endParaRPr lang="en-US" dirty="0"/>
          </a:p>
        </p:txBody>
      </p:sp>
      <p:sp>
        <p:nvSpPr>
          <p:cNvPr id="4" name="Slide Number Placeholder 3"/>
          <p:cNvSpPr>
            <a:spLocks noGrp="1"/>
          </p:cNvSpPr>
          <p:nvPr>
            <p:ph type="sldNum" sz="quarter" idx="12"/>
          </p:nvPr>
        </p:nvSpPr>
        <p:spPr/>
        <p:txBody>
          <a:bodyPr/>
          <a:lstStyle/>
          <a:p>
            <a:fld id="{C93285BB-2981-3A42-AFB3-64AFBC84ADCA}" type="slidenum">
              <a:rPr lang="en-US" smtClean="0"/>
              <a:pPr/>
              <a:t>4</a:t>
            </a:fld>
            <a:endParaRPr lang="en-US"/>
          </a:p>
        </p:txBody>
      </p:sp>
      <p:pic>
        <p:nvPicPr>
          <p:cNvPr id="1026" name="Picture 2" descr="Customer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523" y="1593850"/>
            <a:ext cx="69246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859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20" y="0"/>
            <a:ext cx="6764866" cy="1143000"/>
          </a:xfrm>
        </p:spPr>
        <p:txBody>
          <a:bodyPr>
            <a:normAutofit/>
          </a:bodyPr>
          <a:lstStyle/>
          <a:p>
            <a:r>
              <a:rPr lang="en-US" sz="3600" dirty="0" err="1" smtClean="0"/>
              <a:t>Via’s</a:t>
            </a:r>
            <a:r>
              <a:rPr lang="en-US" sz="3600" dirty="0" smtClean="0"/>
              <a:t> Business </a:t>
            </a:r>
            <a:r>
              <a:rPr lang="en-US" sz="3600" dirty="0"/>
              <a:t>M</a:t>
            </a:r>
            <a:r>
              <a:rPr lang="en-US" sz="3600" dirty="0" smtClean="0"/>
              <a:t>odel</a:t>
            </a:r>
            <a:endParaRPr lang="en-US" sz="3600" dirty="0"/>
          </a:p>
        </p:txBody>
      </p:sp>
      <p:sp>
        <p:nvSpPr>
          <p:cNvPr id="6" name="Slide Number Placeholder 5"/>
          <p:cNvSpPr>
            <a:spLocks noGrp="1"/>
          </p:cNvSpPr>
          <p:nvPr>
            <p:ph type="sldNum" sz="quarter" idx="12"/>
          </p:nvPr>
        </p:nvSpPr>
        <p:spPr/>
        <p:txBody>
          <a:bodyPr/>
          <a:lstStyle/>
          <a:p>
            <a:fld id="{C93285BB-2981-3A42-AFB3-64AFBC84ADCA}" type="slidenum">
              <a:rPr lang="en-US" smtClean="0"/>
              <a:pPr/>
              <a:t>5</a:t>
            </a:fld>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703918"/>
            <a:ext cx="9144000" cy="4091513"/>
          </a:xfrm>
          <a:prstGeom prst="rect">
            <a:avLst/>
          </a:prstGeom>
        </p:spPr>
      </p:pic>
    </p:spTree>
    <p:extLst>
      <p:ext uri="{BB962C8B-B14F-4D97-AF65-F5344CB8AC3E}">
        <p14:creationId xmlns:p14="http://schemas.microsoft.com/office/powerpoint/2010/main" val="4169449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748272" cy="1143000"/>
          </a:xfrm>
        </p:spPr>
        <p:txBody>
          <a:bodyPr>
            <a:normAutofit/>
          </a:bodyPr>
          <a:lstStyle/>
          <a:p>
            <a:r>
              <a:rPr lang="en-US" sz="3200" dirty="0" smtClean="0"/>
              <a:t>Agenda</a:t>
            </a:r>
            <a:endParaRPr lang="en-US" sz="3200" dirty="0"/>
          </a:p>
        </p:txBody>
      </p:sp>
      <p:sp>
        <p:nvSpPr>
          <p:cNvPr id="3" name="Content Placeholder 2"/>
          <p:cNvSpPr>
            <a:spLocks noGrp="1"/>
          </p:cNvSpPr>
          <p:nvPr>
            <p:ph idx="1"/>
          </p:nvPr>
        </p:nvSpPr>
        <p:spPr>
          <a:xfrm>
            <a:off x="457200" y="1620736"/>
            <a:ext cx="8366760" cy="4525963"/>
          </a:xfrm>
        </p:spPr>
        <p:txBody>
          <a:bodyPr>
            <a:normAutofit/>
          </a:bodyPr>
          <a:lstStyle/>
          <a:p>
            <a:pPr marL="342900" indent="-342900">
              <a:spcAft>
                <a:spcPts val="1800"/>
              </a:spcAft>
              <a:buFont typeface="Arial" panose="020B0604020202020204" pitchFamily="34" charset="0"/>
              <a:buChar char="•"/>
            </a:pPr>
            <a:r>
              <a:rPr lang="en-US" sz="2400" dirty="0" smtClean="0"/>
              <a:t>Overview of the Aetna project and use of the Via Pathways</a:t>
            </a:r>
          </a:p>
          <a:p>
            <a:pPr marL="342900" indent="-342900">
              <a:spcAft>
                <a:spcPts val="1800"/>
              </a:spcAft>
              <a:buFont typeface="Arial" panose="020B0604020202020204" pitchFamily="34" charset="0"/>
              <a:buChar char="•"/>
            </a:pPr>
            <a:r>
              <a:rPr lang="en-US" sz="2400" dirty="0"/>
              <a:t>Support for CMMI OCM and other P4P initiatives</a:t>
            </a:r>
          </a:p>
          <a:p>
            <a:pPr marL="342900" indent="-342900">
              <a:spcAft>
                <a:spcPts val="1800"/>
              </a:spcAft>
              <a:buFont typeface="Arial" panose="020B0604020202020204" pitchFamily="34" charset="0"/>
              <a:buChar char="•"/>
            </a:pPr>
            <a:r>
              <a:rPr lang="en-US" sz="2400" dirty="0" smtClean="0"/>
              <a:t>High Level Via Pathways development and maintenance process/philosophy</a:t>
            </a:r>
          </a:p>
          <a:p>
            <a:pPr marL="342900" indent="-342900">
              <a:spcAft>
                <a:spcPts val="1800"/>
              </a:spcAft>
              <a:buFont typeface="Arial" panose="020B0604020202020204" pitchFamily="34" charset="0"/>
              <a:buChar char="•"/>
            </a:pPr>
            <a:r>
              <a:rPr lang="en-US" sz="2400" dirty="0" smtClean="0"/>
              <a:t>Demo </a:t>
            </a:r>
            <a:r>
              <a:rPr lang="en-US" sz="2400" dirty="0"/>
              <a:t>of Via Portal </a:t>
            </a:r>
            <a:endParaRPr lang="en-US" sz="2400" dirty="0" smtClean="0"/>
          </a:p>
          <a:p>
            <a:pPr marL="342900" indent="-342900">
              <a:spcAft>
                <a:spcPts val="1800"/>
              </a:spcAft>
              <a:buFont typeface="Arial" panose="020B0604020202020204" pitchFamily="34" charset="0"/>
              <a:buChar char="•"/>
            </a:pPr>
            <a:r>
              <a:rPr lang="en-US" sz="2400" dirty="0" smtClean="0"/>
              <a:t>Discuss implementation / operations process</a:t>
            </a:r>
          </a:p>
          <a:p>
            <a:pPr marL="342900" indent="-342900">
              <a:buFont typeface="Arial" panose="020B0604020202020204" pitchFamily="34" charset="0"/>
              <a:buChar char="•"/>
            </a:pPr>
            <a:r>
              <a:rPr lang="en-US" sz="2400" dirty="0" smtClean="0"/>
              <a:t>Review of Reporting</a:t>
            </a:r>
            <a:endParaRPr lang="en-US" sz="2400" dirty="0"/>
          </a:p>
          <a:p>
            <a:pPr lvl="1" indent="0">
              <a:buNone/>
            </a:pPr>
            <a:endParaRPr lang="en-US" sz="2000" dirty="0"/>
          </a:p>
        </p:txBody>
      </p:sp>
      <p:sp>
        <p:nvSpPr>
          <p:cNvPr id="5" name="Slide Number Placeholder 4"/>
          <p:cNvSpPr>
            <a:spLocks noGrp="1"/>
          </p:cNvSpPr>
          <p:nvPr>
            <p:ph type="sldNum" sz="quarter" idx="12"/>
          </p:nvPr>
        </p:nvSpPr>
        <p:spPr/>
        <p:txBody>
          <a:bodyPr/>
          <a:lstStyle/>
          <a:p>
            <a:fld id="{C93285BB-2981-3A42-AFB3-64AFBC84ADCA}" type="slidenum">
              <a:rPr lang="en-US" smtClean="0"/>
              <a:pPr/>
              <a:t>6</a:t>
            </a:fld>
            <a:endParaRPr lang="en-US" dirty="0"/>
          </a:p>
        </p:txBody>
      </p:sp>
    </p:spTree>
    <p:extLst>
      <p:ext uri="{BB962C8B-B14F-4D97-AF65-F5344CB8AC3E}">
        <p14:creationId xmlns:p14="http://schemas.microsoft.com/office/powerpoint/2010/main" val="3678136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675120" cy="1143000"/>
          </a:xfrm>
        </p:spPr>
        <p:txBody>
          <a:bodyPr>
            <a:normAutofit/>
          </a:bodyPr>
          <a:lstStyle/>
          <a:p>
            <a:r>
              <a:rPr lang="en-US" sz="3200" dirty="0" smtClean="0"/>
              <a:t>Aetna Process and Timing</a:t>
            </a:r>
            <a:endParaRPr lang="en-US" sz="3200" dirty="0"/>
          </a:p>
        </p:txBody>
      </p:sp>
      <p:sp>
        <p:nvSpPr>
          <p:cNvPr id="3" name="Content Placeholder 2"/>
          <p:cNvSpPr>
            <a:spLocks noGrp="1"/>
          </p:cNvSpPr>
          <p:nvPr>
            <p:ph idx="1"/>
          </p:nvPr>
        </p:nvSpPr>
        <p:spPr>
          <a:xfrm>
            <a:off x="457200" y="1361076"/>
            <a:ext cx="8229600" cy="4894690"/>
          </a:xfrm>
        </p:spPr>
        <p:txBody>
          <a:bodyPr>
            <a:normAutofit/>
          </a:bodyPr>
          <a:lstStyle/>
          <a:p>
            <a:pPr marL="342900" indent="-342900">
              <a:spcAft>
                <a:spcPts val="600"/>
              </a:spcAft>
              <a:buFont typeface="Arial" panose="020B0604020202020204" pitchFamily="34" charset="0"/>
              <a:buChar char="•"/>
            </a:pPr>
            <a:r>
              <a:rPr lang="en-US" sz="1800" dirty="0" smtClean="0"/>
              <a:t>Initial Via Pathways presentation and demo</a:t>
            </a:r>
          </a:p>
          <a:p>
            <a:pPr marL="342900" indent="-342900">
              <a:spcAft>
                <a:spcPts val="600"/>
              </a:spcAft>
              <a:buFont typeface="Arial" panose="020B0604020202020204" pitchFamily="34" charset="0"/>
              <a:buChar char="•"/>
            </a:pPr>
            <a:r>
              <a:rPr lang="en-US" sz="1800" dirty="0" smtClean="0"/>
              <a:t>Execute non-disclosure agreement with Via</a:t>
            </a:r>
          </a:p>
          <a:p>
            <a:pPr marL="342900" indent="-342900">
              <a:spcAft>
                <a:spcPts val="600"/>
              </a:spcAft>
              <a:buFont typeface="Arial" panose="020B0604020202020204" pitchFamily="34" charset="0"/>
              <a:buChar char="•"/>
            </a:pPr>
            <a:r>
              <a:rPr lang="en-US" sz="1800" dirty="0" smtClean="0"/>
              <a:t>Via to email you:   </a:t>
            </a:r>
          </a:p>
          <a:p>
            <a:pPr marL="1085850" lvl="1" indent="-342900">
              <a:spcAft>
                <a:spcPts val="600"/>
              </a:spcAft>
              <a:buFont typeface="Arial" panose="020B0604020202020204" pitchFamily="34" charset="0"/>
              <a:buChar char="•"/>
            </a:pPr>
            <a:r>
              <a:rPr lang="en-US" sz="1500" dirty="0"/>
              <a:t>C</a:t>
            </a:r>
            <a:r>
              <a:rPr lang="en-US" sz="1500" dirty="0" smtClean="0"/>
              <a:t>opies of current Breast, Colon and Lung pathways </a:t>
            </a:r>
            <a:endParaRPr lang="en-US" sz="1500" dirty="0"/>
          </a:p>
          <a:p>
            <a:pPr marL="1085850" lvl="1" indent="-342900">
              <a:spcAft>
                <a:spcPts val="600"/>
              </a:spcAft>
              <a:buFont typeface="Arial" panose="020B0604020202020204" pitchFamily="34" charset="0"/>
              <a:buChar char="•"/>
            </a:pPr>
            <a:r>
              <a:rPr lang="en-US" sz="1500" dirty="0" smtClean="0"/>
              <a:t>Draft contract with Via for Aetna Limited Implementation Model</a:t>
            </a:r>
            <a:endParaRPr lang="en-US" sz="1400" dirty="0" smtClean="0">
              <a:solidFill>
                <a:srgbClr val="115697"/>
              </a:solidFill>
            </a:endParaRPr>
          </a:p>
          <a:p>
            <a:pPr marL="342900" indent="-342900">
              <a:spcAft>
                <a:spcPts val="600"/>
              </a:spcAft>
              <a:buFont typeface="Arial" panose="020B0604020202020204" pitchFamily="34" charset="0"/>
              <a:buChar char="•"/>
            </a:pPr>
            <a:r>
              <a:rPr lang="en-US" sz="1800" dirty="0" smtClean="0"/>
              <a:t>Practice signs </a:t>
            </a:r>
            <a:r>
              <a:rPr lang="en-US" sz="1800" dirty="0"/>
              <a:t>contract with Aetna</a:t>
            </a:r>
          </a:p>
          <a:p>
            <a:pPr marL="342900" indent="-342900">
              <a:spcAft>
                <a:spcPts val="600"/>
              </a:spcAft>
              <a:buFont typeface="Arial" panose="020B0604020202020204" pitchFamily="34" charset="0"/>
              <a:buChar char="•"/>
            </a:pPr>
            <a:r>
              <a:rPr lang="en-US" sz="1800" dirty="0" smtClean="0"/>
              <a:t>Practice to select a pathways vendor</a:t>
            </a:r>
          </a:p>
          <a:p>
            <a:pPr marL="342900" indent="-342900">
              <a:spcAft>
                <a:spcPts val="600"/>
              </a:spcAft>
              <a:buFont typeface="Arial" panose="020B0604020202020204" pitchFamily="34" charset="0"/>
              <a:buChar char="•"/>
            </a:pPr>
            <a:r>
              <a:rPr lang="en-US" sz="1800" dirty="0" smtClean="0"/>
              <a:t>If selecting Via:</a:t>
            </a:r>
          </a:p>
          <a:p>
            <a:pPr marL="1085850" lvl="1" indent="-342900">
              <a:spcAft>
                <a:spcPts val="600"/>
              </a:spcAft>
              <a:buFont typeface="Arial" panose="020B0604020202020204" pitchFamily="34" charset="0"/>
              <a:buChar char="•"/>
            </a:pPr>
            <a:r>
              <a:rPr lang="en-US" sz="1500" dirty="0" smtClean="0"/>
              <a:t>Sign contract with Via</a:t>
            </a:r>
          </a:p>
          <a:p>
            <a:pPr marL="1085850" lvl="1" indent="-342900">
              <a:spcAft>
                <a:spcPts val="600"/>
              </a:spcAft>
              <a:buFont typeface="Arial" panose="020B0604020202020204" pitchFamily="34" charset="0"/>
              <a:buChar char="•"/>
            </a:pPr>
            <a:r>
              <a:rPr lang="en-US" sz="1500" dirty="0" smtClean="0"/>
              <a:t>Work with Via on set-up and training</a:t>
            </a:r>
          </a:p>
          <a:p>
            <a:pPr marL="1085850" lvl="1" indent="-342900">
              <a:spcAft>
                <a:spcPts val="600"/>
              </a:spcAft>
              <a:buFont typeface="Arial" panose="020B0604020202020204" pitchFamily="34" charset="0"/>
              <a:buChar char="•"/>
            </a:pPr>
            <a:r>
              <a:rPr lang="en-US" sz="1500" dirty="0" smtClean="0"/>
              <a:t>Proposed Go Live dates follow Aetna preference/availability, typically </a:t>
            </a:r>
            <a:r>
              <a:rPr lang="en-US" sz="1500" dirty="0"/>
              <a:t>1</a:t>
            </a:r>
            <a:r>
              <a:rPr lang="en-US" sz="1500" dirty="0" smtClean="0"/>
              <a:t>-3 months</a:t>
            </a:r>
            <a:endParaRPr lang="en-US" sz="1500" dirty="0"/>
          </a:p>
        </p:txBody>
      </p:sp>
      <p:sp>
        <p:nvSpPr>
          <p:cNvPr id="5" name="Slide Number Placeholder 4"/>
          <p:cNvSpPr>
            <a:spLocks noGrp="1"/>
          </p:cNvSpPr>
          <p:nvPr>
            <p:ph type="sldNum" sz="quarter" idx="12"/>
          </p:nvPr>
        </p:nvSpPr>
        <p:spPr/>
        <p:txBody>
          <a:bodyPr/>
          <a:lstStyle/>
          <a:p>
            <a:fld id="{C93285BB-2981-3A42-AFB3-64AFBC84ADCA}" type="slidenum">
              <a:rPr lang="en-US" smtClean="0"/>
              <a:pPr/>
              <a:t>7</a:t>
            </a:fld>
            <a:endParaRPr lang="en-US" dirty="0"/>
          </a:p>
        </p:txBody>
      </p:sp>
    </p:spTree>
    <p:extLst>
      <p:ext uri="{BB962C8B-B14F-4D97-AF65-F5344CB8AC3E}">
        <p14:creationId xmlns:p14="http://schemas.microsoft.com/office/powerpoint/2010/main" val="2337814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675120" cy="1143000"/>
          </a:xfrm>
        </p:spPr>
        <p:txBody>
          <a:bodyPr>
            <a:normAutofit/>
          </a:bodyPr>
          <a:lstStyle/>
          <a:p>
            <a:r>
              <a:rPr lang="en-US" sz="3200" dirty="0" smtClean="0"/>
              <a:t>Aetna OPCMH Project</a:t>
            </a:r>
            <a:endParaRPr lang="en-US" sz="3200" dirty="0"/>
          </a:p>
        </p:txBody>
      </p:sp>
      <p:sp>
        <p:nvSpPr>
          <p:cNvPr id="3" name="Content Placeholder 2"/>
          <p:cNvSpPr>
            <a:spLocks noGrp="1"/>
          </p:cNvSpPr>
          <p:nvPr>
            <p:ph idx="1"/>
          </p:nvPr>
        </p:nvSpPr>
        <p:spPr>
          <a:xfrm>
            <a:off x="457200" y="1298338"/>
            <a:ext cx="8458200" cy="5129894"/>
          </a:xfrm>
        </p:spPr>
        <p:txBody>
          <a:bodyPr>
            <a:normAutofit/>
          </a:bodyPr>
          <a:lstStyle/>
          <a:p>
            <a:pPr marL="342900" indent="-342900">
              <a:buFont typeface="Arial" panose="020B0604020202020204" pitchFamily="34" charset="0"/>
              <a:buChar char="•"/>
            </a:pPr>
            <a:r>
              <a:rPr lang="en-US" sz="2400" dirty="0" smtClean="0"/>
              <a:t>Only needs a </a:t>
            </a:r>
            <a:r>
              <a:rPr lang="en-US" sz="2400" i="1" u="sng" dirty="0"/>
              <a:t>limited</a:t>
            </a:r>
            <a:r>
              <a:rPr lang="en-US" sz="2400" dirty="0"/>
              <a:t> </a:t>
            </a:r>
            <a:r>
              <a:rPr lang="en-US" sz="2400" dirty="0" smtClean="0"/>
              <a:t>implementation of the Via Pathways</a:t>
            </a:r>
          </a:p>
          <a:p>
            <a:pPr marL="685800" lvl="1" indent="-338138">
              <a:buFont typeface="Arial" panose="020B0604020202020204" pitchFamily="34" charset="0"/>
              <a:buChar char="•"/>
            </a:pPr>
            <a:r>
              <a:rPr lang="en-US" sz="2000" dirty="0" smtClean="0">
                <a:solidFill>
                  <a:srgbClr val="115697"/>
                </a:solidFill>
              </a:rPr>
              <a:t>No interfaces required</a:t>
            </a:r>
          </a:p>
          <a:p>
            <a:pPr marL="685800" lvl="1" indent="-338138">
              <a:buFont typeface="Arial" panose="020B0604020202020204" pitchFamily="34" charset="0"/>
              <a:buChar char="•"/>
            </a:pPr>
            <a:r>
              <a:rPr lang="en-US" sz="2000" dirty="0" smtClean="0">
                <a:solidFill>
                  <a:srgbClr val="115697"/>
                </a:solidFill>
              </a:rPr>
              <a:t>Only Aetna members (certain Aetna plans are excluded)</a:t>
            </a:r>
          </a:p>
          <a:p>
            <a:pPr marL="685800" lvl="1" indent="-338138">
              <a:buFont typeface="Arial" panose="020B0604020202020204" pitchFamily="34" charset="0"/>
              <a:buChar char="•"/>
            </a:pPr>
            <a:r>
              <a:rPr lang="en-US" sz="2000" dirty="0" smtClean="0">
                <a:solidFill>
                  <a:srgbClr val="115697"/>
                </a:solidFill>
              </a:rPr>
              <a:t>Only breast, colon and lung</a:t>
            </a:r>
          </a:p>
          <a:p>
            <a:pPr marL="685800" lvl="1" indent="-338138">
              <a:buFont typeface="Arial" panose="020B0604020202020204" pitchFamily="34" charset="0"/>
              <a:buChar char="•"/>
            </a:pPr>
            <a:r>
              <a:rPr lang="en-US" sz="2000" dirty="0" smtClean="0">
                <a:solidFill>
                  <a:srgbClr val="115697"/>
                </a:solidFill>
              </a:rPr>
              <a:t>Only treatment decisions</a:t>
            </a:r>
          </a:p>
          <a:p>
            <a:pPr marL="685800" lvl="1" indent="-338138">
              <a:buFont typeface="Arial" panose="020B0604020202020204" pitchFamily="34" charset="0"/>
              <a:buChar char="•"/>
            </a:pPr>
            <a:r>
              <a:rPr lang="en-US" sz="2000" i="1" dirty="0" smtClean="0">
                <a:solidFill>
                  <a:srgbClr val="115697"/>
                </a:solidFill>
              </a:rPr>
              <a:t>Via Portal can be used by non-physician staff for input</a:t>
            </a:r>
          </a:p>
          <a:p>
            <a:pPr marL="685800" lvl="1" indent="-338138">
              <a:buFont typeface="Arial" panose="020B0604020202020204" pitchFamily="34" charset="0"/>
              <a:buChar char="•"/>
            </a:pPr>
            <a:r>
              <a:rPr lang="en-US" sz="2000" dirty="0" smtClean="0">
                <a:solidFill>
                  <a:srgbClr val="115697"/>
                </a:solidFill>
              </a:rPr>
              <a:t>Daily emails sent by Via to designated practice staff re: decision details</a:t>
            </a:r>
          </a:p>
          <a:p>
            <a:pPr marL="685800" lvl="1" indent="-338138">
              <a:buFont typeface="Arial" panose="020B0604020202020204" pitchFamily="34" charset="0"/>
              <a:buChar char="•"/>
            </a:pPr>
            <a:r>
              <a:rPr lang="en-US" sz="2000" dirty="0" smtClean="0">
                <a:solidFill>
                  <a:srgbClr val="115697"/>
                </a:solidFill>
              </a:rPr>
              <a:t>Via sends a file weekly to Aetna with member names/plan id</a:t>
            </a:r>
          </a:p>
          <a:p>
            <a:pPr marL="969963" lvl="2" indent="-284163">
              <a:buFont typeface="Arial" panose="020B0604020202020204" pitchFamily="34" charset="0"/>
              <a:buChar char="•"/>
              <a:tabLst>
                <a:tab pos="969963" algn="l"/>
              </a:tabLst>
            </a:pPr>
            <a:r>
              <a:rPr lang="en-US" sz="1800" dirty="0" smtClean="0">
                <a:solidFill>
                  <a:srgbClr val="115697"/>
                </a:solidFill>
              </a:rPr>
              <a:t>Aetna matches to their systems to:</a:t>
            </a:r>
          </a:p>
          <a:p>
            <a:pPr marL="1262063" lvl="3" indent="-292100">
              <a:buFont typeface="Arial" panose="020B0604020202020204" pitchFamily="34" charset="0"/>
              <a:buChar char="•"/>
            </a:pPr>
            <a:r>
              <a:rPr lang="en-US" sz="1400" dirty="0" smtClean="0">
                <a:solidFill>
                  <a:srgbClr val="115697"/>
                </a:solidFill>
              </a:rPr>
              <a:t>Register patients in the pilot</a:t>
            </a:r>
          </a:p>
          <a:p>
            <a:pPr marL="1262063" lvl="3" indent="-292100">
              <a:buFont typeface="Arial" panose="020B0604020202020204" pitchFamily="34" charset="0"/>
              <a:buChar char="•"/>
            </a:pPr>
            <a:r>
              <a:rPr lang="en-US" sz="1400" dirty="0" smtClean="0">
                <a:solidFill>
                  <a:srgbClr val="115697"/>
                </a:solidFill>
              </a:rPr>
              <a:t>Alert practices when patients are hospitalized</a:t>
            </a:r>
            <a:endParaRPr lang="en-US" sz="1400" dirty="0">
              <a:solidFill>
                <a:srgbClr val="115697"/>
              </a:solidFill>
            </a:endParaRPr>
          </a:p>
          <a:p>
            <a:pPr marL="685800" lvl="1" indent="-338138">
              <a:buFont typeface="Arial" panose="020B0604020202020204" pitchFamily="34" charset="0"/>
              <a:buChar char="•"/>
            </a:pPr>
            <a:r>
              <a:rPr lang="en-US" sz="2000" dirty="0" smtClean="0">
                <a:solidFill>
                  <a:srgbClr val="115697"/>
                </a:solidFill>
              </a:rPr>
              <a:t>Target On Pathway Rate has not yet been established </a:t>
            </a:r>
          </a:p>
          <a:p>
            <a:pPr lvl="2" indent="-401638">
              <a:buFont typeface="Arial" panose="020B0604020202020204" pitchFamily="34" charset="0"/>
              <a:buChar char="•"/>
              <a:tabLst>
                <a:tab pos="1143000" algn="l"/>
              </a:tabLst>
            </a:pPr>
            <a:r>
              <a:rPr lang="en-US" sz="1800" dirty="0" smtClean="0">
                <a:solidFill>
                  <a:srgbClr val="115697"/>
                </a:solidFill>
              </a:rPr>
              <a:t>Likely to be lower than 80% initially</a:t>
            </a:r>
          </a:p>
          <a:p>
            <a:pPr lvl="1" indent="0">
              <a:buNone/>
            </a:pPr>
            <a:endParaRPr lang="en-US" sz="2000" dirty="0"/>
          </a:p>
        </p:txBody>
      </p:sp>
      <p:sp>
        <p:nvSpPr>
          <p:cNvPr id="5" name="Slide Number Placeholder 4"/>
          <p:cNvSpPr>
            <a:spLocks noGrp="1"/>
          </p:cNvSpPr>
          <p:nvPr>
            <p:ph type="sldNum" sz="quarter" idx="12"/>
          </p:nvPr>
        </p:nvSpPr>
        <p:spPr/>
        <p:txBody>
          <a:bodyPr/>
          <a:lstStyle/>
          <a:p>
            <a:fld id="{C93285BB-2981-3A42-AFB3-64AFBC84ADCA}" type="slidenum">
              <a:rPr lang="en-US" smtClean="0"/>
              <a:pPr/>
              <a:t>8</a:t>
            </a:fld>
            <a:endParaRPr lang="en-US" dirty="0"/>
          </a:p>
        </p:txBody>
      </p:sp>
    </p:spTree>
    <p:extLst>
      <p:ext uri="{BB962C8B-B14F-4D97-AF65-F5344CB8AC3E}">
        <p14:creationId xmlns:p14="http://schemas.microsoft.com/office/powerpoint/2010/main" val="2068896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Aetna Program Automation</a:t>
            </a:r>
            <a:endParaRPr lang="en-US" dirty="0"/>
          </a:p>
        </p:txBody>
      </p:sp>
      <p:sp>
        <p:nvSpPr>
          <p:cNvPr id="3" name="Content Placeholder 2"/>
          <p:cNvSpPr>
            <a:spLocks noGrp="1"/>
          </p:cNvSpPr>
          <p:nvPr>
            <p:ph idx="1"/>
          </p:nvPr>
        </p:nvSpPr>
        <p:spPr>
          <a:xfrm>
            <a:off x="457200" y="1282046"/>
            <a:ext cx="8229600" cy="4844118"/>
          </a:xfrm>
        </p:spPr>
        <p:txBody>
          <a:bodyPr>
            <a:normAutofit fontScale="85000" lnSpcReduction="20000"/>
          </a:bodyPr>
          <a:lstStyle/>
          <a:p>
            <a:pPr marL="342900" indent="-342900">
              <a:buFont typeface="Arial" panose="020B0604020202020204" pitchFamily="34" charset="0"/>
              <a:buChar char="•"/>
            </a:pPr>
            <a:r>
              <a:rPr lang="en-US" dirty="0" smtClean="0"/>
              <a:t>Every week Via batch transmits all decisions to Aetna in a secure email</a:t>
            </a:r>
          </a:p>
          <a:p>
            <a:pPr marL="1085850" lvl="1" indent="-342900">
              <a:buFont typeface="Arial" panose="020B0604020202020204" pitchFamily="34" charset="0"/>
              <a:buChar char="•"/>
            </a:pPr>
            <a:r>
              <a:rPr lang="en-US" dirty="0" smtClean="0"/>
              <a:t>This allow Aetna to “enroll” the patients into their ED/Hospitalization notification system</a:t>
            </a:r>
          </a:p>
          <a:p>
            <a:pPr marL="1085850" lvl="1" indent="-342900">
              <a:buFont typeface="Arial" panose="020B0604020202020204" pitchFamily="34" charset="0"/>
              <a:buChar char="•"/>
            </a:pPr>
            <a:r>
              <a:rPr lang="en-US" dirty="0" smtClean="0"/>
              <a:t>We send all decisions in Aetna project to each customer contact daily (so they have an opportunity to QA the treatment selections prior to the batch sending to Aetna)</a:t>
            </a:r>
          </a:p>
          <a:p>
            <a:pPr marL="1085850" lvl="1"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We have developed and implemented the automation of sending copies of the TP and TS to Aetna on a quarterly basis, </a:t>
            </a:r>
          </a:p>
          <a:p>
            <a:pPr marL="1085850" lvl="1" indent="-342900">
              <a:buFont typeface="Arial" panose="020B0604020202020204" pitchFamily="34" charset="0"/>
              <a:buChar char="•"/>
            </a:pPr>
            <a:r>
              <a:rPr lang="en-US" dirty="0" smtClean="0"/>
              <a:t>Alleviates the need for practices to fax/scan each one individually</a:t>
            </a:r>
          </a:p>
          <a:p>
            <a:pPr marL="1085850" lvl="1"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Aetna pays 4 S-codes for advanced reimbursement</a:t>
            </a:r>
          </a:p>
          <a:p>
            <a:pPr marL="1085850" lvl="1" indent="-342900">
              <a:buFont typeface="Arial" panose="020B0604020202020204" pitchFamily="34" charset="0"/>
              <a:buChar char="•"/>
            </a:pPr>
            <a:r>
              <a:rPr lang="en-US" dirty="0" smtClean="0"/>
              <a:t>We provide quarterly reports back to the practices to let them reconcile charge capture for these S-Codes</a:t>
            </a:r>
          </a:p>
          <a:p>
            <a:pPr marL="1085850" lvl="1" indent="-342900">
              <a:buFont typeface="Arial" panose="020B0604020202020204" pitchFamily="34" charset="0"/>
              <a:buChar char="•"/>
            </a:pPr>
            <a:r>
              <a:rPr lang="en-US" dirty="0" smtClean="0"/>
              <a:t>Or as a primary point for submitting S-Codes</a:t>
            </a:r>
          </a:p>
          <a:p>
            <a:pPr marL="1085850" lvl="1" indent="-342900">
              <a:buFont typeface="Arial" panose="020B0604020202020204" pitchFamily="34" charset="0"/>
              <a:buChar char="•"/>
            </a:pPr>
            <a:endParaRPr lang="en-US" dirty="0"/>
          </a:p>
          <a:p>
            <a:pPr marL="1085850" lvl="1" indent="-342900">
              <a:buFont typeface="Arial" panose="020B0604020202020204" pitchFamily="34" charset="0"/>
              <a:buChar char="•"/>
            </a:pPr>
            <a:r>
              <a:rPr lang="en-US" dirty="0" smtClean="0"/>
              <a:t>4 S-Codes reports identify patients in these categories:</a:t>
            </a:r>
          </a:p>
          <a:p>
            <a:pPr marL="1485900" lvl="2" indent="-342900">
              <a:buFont typeface="Arial" panose="020B0604020202020204" pitchFamily="34" charset="0"/>
              <a:buChar char="•"/>
            </a:pPr>
            <a:r>
              <a:rPr lang="en-US" dirty="0" smtClean="0"/>
              <a:t>Advance Care Planning discussion</a:t>
            </a:r>
          </a:p>
          <a:p>
            <a:pPr marL="1485900" lvl="2" indent="-342900">
              <a:buFont typeface="Arial" panose="020B0604020202020204" pitchFamily="34" charset="0"/>
              <a:buChar char="•"/>
            </a:pPr>
            <a:r>
              <a:rPr lang="en-US" dirty="0" smtClean="0"/>
              <a:t>Treatment Plan creation</a:t>
            </a:r>
          </a:p>
          <a:p>
            <a:pPr marL="1485900" lvl="2" indent="-342900">
              <a:buFont typeface="Arial" panose="020B0604020202020204" pitchFamily="34" charset="0"/>
              <a:buChar char="•"/>
            </a:pPr>
            <a:r>
              <a:rPr lang="en-US" dirty="0" smtClean="0"/>
              <a:t>Treatment Summary creation</a:t>
            </a:r>
          </a:p>
          <a:p>
            <a:pPr marL="1485900" lvl="2" indent="-342900">
              <a:buFont typeface="Arial" panose="020B0604020202020204" pitchFamily="34" charset="0"/>
              <a:buChar char="•"/>
            </a:pPr>
            <a:r>
              <a:rPr lang="en-US" dirty="0" smtClean="0"/>
              <a:t>Oral Drug Monitoring</a:t>
            </a:r>
            <a:endParaRPr lang="en-US" dirty="0"/>
          </a:p>
        </p:txBody>
      </p:sp>
      <p:sp>
        <p:nvSpPr>
          <p:cNvPr id="4" name="Slide Number Placeholder 3"/>
          <p:cNvSpPr>
            <a:spLocks noGrp="1"/>
          </p:cNvSpPr>
          <p:nvPr>
            <p:ph type="sldNum" sz="quarter" idx="12"/>
          </p:nvPr>
        </p:nvSpPr>
        <p:spPr/>
        <p:txBody>
          <a:bodyPr/>
          <a:lstStyle/>
          <a:p>
            <a:fld id="{C93285BB-2981-3A42-AFB3-64AFBC84ADCA}" type="slidenum">
              <a:rPr lang="en-US" smtClean="0"/>
              <a:pPr/>
              <a:t>9</a:t>
            </a:fld>
            <a:endParaRPr lang="en-US"/>
          </a:p>
        </p:txBody>
      </p:sp>
    </p:spTree>
    <p:extLst>
      <p:ext uri="{BB962C8B-B14F-4D97-AF65-F5344CB8AC3E}">
        <p14:creationId xmlns:p14="http://schemas.microsoft.com/office/powerpoint/2010/main" val="14218548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Via">
      <a:dk1>
        <a:srgbClr val="586069"/>
      </a:dk1>
      <a:lt1>
        <a:sysClr val="window" lastClr="FFFFFF"/>
      </a:lt1>
      <a:dk2>
        <a:srgbClr val="07214E"/>
      </a:dk2>
      <a:lt2>
        <a:srgbClr val="FFFFFF"/>
      </a:lt2>
      <a:accent1>
        <a:srgbClr val="5FA835"/>
      </a:accent1>
      <a:accent2>
        <a:srgbClr val="115697"/>
      </a:accent2>
      <a:accent3>
        <a:srgbClr val="10543E"/>
      </a:accent3>
      <a:accent4>
        <a:srgbClr val="115697"/>
      </a:accent4>
      <a:accent5>
        <a:srgbClr val="586069"/>
      </a:accent5>
      <a:accent6>
        <a:srgbClr val="7ECA5A"/>
      </a:accent6>
      <a:hlink>
        <a:srgbClr val="F933EC"/>
      </a:hlink>
      <a:folHlink>
        <a:srgbClr val="942EA8"/>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3637</TotalTime>
  <Words>1528</Words>
  <Application>Microsoft Office PowerPoint</Application>
  <PresentationFormat>On-screen Show (4:3)</PresentationFormat>
  <Paragraphs>236</Paragraphs>
  <Slides>33</Slides>
  <Notes>0</Notes>
  <HiddenSlides>4</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Lucida Grande</vt:lpstr>
      <vt:lpstr>Trebuchet MS</vt:lpstr>
      <vt:lpstr>Office Theme</vt:lpstr>
      <vt:lpstr>Via Overview</vt:lpstr>
      <vt:lpstr>Introduction</vt:lpstr>
      <vt:lpstr>Who are we?</vt:lpstr>
      <vt:lpstr>Via Network</vt:lpstr>
      <vt:lpstr>Via’s Business Model</vt:lpstr>
      <vt:lpstr>Agenda</vt:lpstr>
      <vt:lpstr>Aetna Process and Timing</vt:lpstr>
      <vt:lpstr>Aetna OPCMH Project</vt:lpstr>
      <vt:lpstr>Aetna Program Automation</vt:lpstr>
      <vt:lpstr>Support for CMMI OCM and other P4P initiatives</vt:lpstr>
      <vt:lpstr>CMMI OCM Background</vt:lpstr>
      <vt:lpstr>More OCM Background</vt:lpstr>
      <vt:lpstr>OCM Participation Requirements</vt:lpstr>
      <vt:lpstr>Via Support for OCM Today – IOM Care Plan</vt:lpstr>
      <vt:lpstr>Via Support for OCM by 1/1/16 – IOM Care Plan</vt:lpstr>
      <vt:lpstr>Via Support for OCM Today – Quality Measures</vt:lpstr>
      <vt:lpstr>Via Support for OCM by 1/1/16 – Quality Measures</vt:lpstr>
      <vt:lpstr>Via Support for other P4P Initiatives</vt:lpstr>
      <vt:lpstr>Additional OCM Support</vt:lpstr>
      <vt:lpstr>Content Development and Maintenance</vt:lpstr>
      <vt:lpstr>What do Via Pathways Cover?</vt:lpstr>
      <vt:lpstr>What do Via Pathways Cover?</vt:lpstr>
      <vt:lpstr>Who Develops the Via Pathways?</vt:lpstr>
      <vt:lpstr>Committee Process</vt:lpstr>
      <vt:lpstr>Pathway Determinants</vt:lpstr>
      <vt:lpstr>Pathways Framework</vt:lpstr>
      <vt:lpstr>On Pathway Rate Goal</vt:lpstr>
      <vt:lpstr>Demonstration</vt:lpstr>
      <vt:lpstr>Implementation</vt:lpstr>
      <vt:lpstr>Customer Support</vt:lpstr>
      <vt:lpstr>Physician Access</vt:lpstr>
      <vt:lpstr>Reporting Demo (Tableau)</vt:lpstr>
      <vt:lpstr>Questions?</vt:lpstr>
    </vt:vector>
  </TitlesOfParts>
  <Company>Mizrahi,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Corey Tiani</dc:creator>
  <cp:lastModifiedBy>Ed E. Rodgers</cp:lastModifiedBy>
  <cp:revision>144</cp:revision>
  <cp:lastPrinted>2014-07-02T16:33:43Z</cp:lastPrinted>
  <dcterms:created xsi:type="dcterms:W3CDTF">2013-07-12T14:15:41Z</dcterms:created>
  <dcterms:modified xsi:type="dcterms:W3CDTF">2015-03-19T12:45:36Z</dcterms:modified>
</cp:coreProperties>
</file>